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5" r:id="rId3"/>
    <p:sldId id="257" r:id="rId4"/>
    <p:sldId id="261" r:id="rId5"/>
    <p:sldId id="258" r:id="rId6"/>
    <p:sldId id="259" r:id="rId7"/>
    <p:sldId id="260" r:id="rId8"/>
    <p:sldId id="262" r:id="rId9"/>
    <p:sldId id="263" r:id="rId10"/>
    <p:sldId id="264" r:id="rId11"/>
    <p:sldId id="265" r:id="rId12"/>
    <p:sldId id="266" r:id="rId13"/>
    <p:sldId id="267" r:id="rId14"/>
    <p:sldId id="268" r:id="rId15"/>
    <p:sldId id="270" r:id="rId16"/>
    <p:sldId id="271" r:id="rId17"/>
    <p:sldId id="272" r:id="rId18"/>
    <p:sldId id="269" r:id="rId19"/>
    <p:sldId id="274" r:id="rId20"/>
    <p:sldId id="273"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8.png"/><Relationship Id="rId7" Type="http://schemas.openxmlformats.org/officeDocument/2006/relationships/image" Target="../media/image25.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image" Target="../media/image9.svg"/><Relationship Id="rId1" Type="http://schemas.openxmlformats.org/officeDocument/2006/relationships/image" Target="../media/image16.png"/><Relationship Id="rId6" Type="http://schemas.openxmlformats.org/officeDocument/2006/relationships/image" Target="../media/image13.svg"/><Relationship Id="rId5" Type="http://schemas.openxmlformats.org/officeDocument/2006/relationships/image" Target="../media/image18.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16.png"/><Relationship Id="rId7" Type="http://schemas.openxmlformats.org/officeDocument/2006/relationships/image" Target="../media/image29.png"/><Relationship Id="rId2" Type="http://schemas.openxmlformats.org/officeDocument/2006/relationships/image" Target="../media/image22.svg"/><Relationship Id="rId1" Type="http://schemas.openxmlformats.org/officeDocument/2006/relationships/image" Target="../media/image27.png"/><Relationship Id="rId6" Type="http://schemas.openxmlformats.org/officeDocument/2006/relationships/image" Target="../media/image24.svg"/><Relationship Id="rId5" Type="http://schemas.openxmlformats.org/officeDocument/2006/relationships/image" Target="../media/image28.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8A6B0B96-9597-4C65-A547-871F8F20949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1E477F6-6774-4650-A85F-C14BF40F462A}">
      <dgm:prSet/>
      <dgm:spPr/>
      <dgm:t>
        <a:bodyPr/>
        <a:lstStyle/>
        <a:p>
          <a:pPr>
            <a:lnSpc>
              <a:spcPct val="100000"/>
            </a:lnSpc>
          </a:pPr>
          <a:r>
            <a:rPr lang="en-US" dirty="0"/>
            <a:t>Foreign trade accounted for 48.8% of India's GDP in 2017</a:t>
          </a:r>
        </a:p>
      </dgm:t>
    </dgm:pt>
    <dgm:pt modelId="{CEC9AEED-471D-42F6-9138-8A5BAD59D55B}" type="parTrans" cxnId="{FB0D1A4D-DEDD-47B1-8142-F4838C2AF801}">
      <dgm:prSet/>
      <dgm:spPr/>
      <dgm:t>
        <a:bodyPr/>
        <a:lstStyle/>
        <a:p>
          <a:endParaRPr lang="en-US"/>
        </a:p>
      </dgm:t>
    </dgm:pt>
    <dgm:pt modelId="{00AEEDE5-C57B-45E3-BCC4-E325674A7275}" type="sibTrans" cxnId="{FB0D1A4D-DEDD-47B1-8142-F4838C2AF801}">
      <dgm:prSet/>
      <dgm:spPr/>
      <dgm:t>
        <a:bodyPr/>
        <a:lstStyle/>
        <a:p>
          <a:endParaRPr lang="en-US"/>
        </a:p>
      </dgm:t>
    </dgm:pt>
    <dgm:pt modelId="{03B39017-2A2E-4083-AEAD-9E61221A89C6}">
      <dgm:prSet/>
      <dgm:spPr/>
      <dgm:t>
        <a:bodyPr/>
        <a:lstStyle/>
        <a:p>
          <a:pPr>
            <a:lnSpc>
              <a:spcPct val="100000"/>
            </a:lnSpc>
          </a:pPr>
          <a:r>
            <a:rPr lang="en-US" dirty="0"/>
            <a:t>India exports approximately 7500 commodities to about 190 countries, and imports around 6000 products from 140 countries</a:t>
          </a:r>
        </a:p>
      </dgm:t>
    </dgm:pt>
    <dgm:pt modelId="{4A62F22B-0688-462B-B2D2-BEFD28B73184}" type="parTrans" cxnId="{A181A9F2-73F1-4D88-8792-90C179C7CB65}">
      <dgm:prSet/>
      <dgm:spPr/>
      <dgm:t>
        <a:bodyPr/>
        <a:lstStyle/>
        <a:p>
          <a:endParaRPr lang="en-US"/>
        </a:p>
      </dgm:t>
    </dgm:pt>
    <dgm:pt modelId="{A6C52F62-0CE2-4D8C-9E5C-534F43DB7894}" type="sibTrans" cxnId="{A181A9F2-73F1-4D88-8792-90C179C7CB65}">
      <dgm:prSet/>
      <dgm:spPr/>
      <dgm:t>
        <a:bodyPr/>
        <a:lstStyle/>
        <a:p>
          <a:endParaRPr lang="en-US"/>
        </a:p>
      </dgm:t>
    </dgm:pt>
    <dgm:pt modelId="{C69D9B0B-F1AA-47D1-9F7E-D54006637E0C}">
      <dgm:prSet/>
      <dgm:spPr/>
      <dgm:t>
        <a:bodyPr/>
        <a:lstStyle/>
        <a:p>
          <a:pPr>
            <a:lnSpc>
              <a:spcPct val="100000"/>
            </a:lnSpc>
          </a:pPr>
          <a:r>
            <a:rPr lang="en-US" dirty="0"/>
            <a:t>India exported US$318.2 billion and imported $462.9 billion worth of commodities in 2014</a:t>
          </a:r>
        </a:p>
      </dgm:t>
    </dgm:pt>
    <dgm:pt modelId="{E094E5D5-9F27-4D34-BAE8-926342FF8929}" type="parTrans" cxnId="{FA85981D-5952-4CD4-B2B7-A54B574C008C}">
      <dgm:prSet/>
      <dgm:spPr/>
      <dgm:t>
        <a:bodyPr/>
        <a:lstStyle/>
        <a:p>
          <a:endParaRPr lang="en-US"/>
        </a:p>
      </dgm:t>
    </dgm:pt>
    <dgm:pt modelId="{79034C5C-990D-4F5E-A60E-891E25A05865}" type="sibTrans" cxnId="{FA85981D-5952-4CD4-B2B7-A54B574C008C}">
      <dgm:prSet/>
      <dgm:spPr/>
      <dgm:t>
        <a:bodyPr/>
        <a:lstStyle/>
        <a:p>
          <a:endParaRPr lang="en-US"/>
        </a:p>
      </dgm:t>
    </dgm:pt>
    <dgm:pt modelId="{0D5A0679-8B5E-428E-8A5B-BC554845C01F}">
      <dgm:prSet/>
      <dgm:spPr/>
      <dgm:t>
        <a:bodyPr/>
        <a:lstStyle/>
        <a:p>
          <a:pPr>
            <a:lnSpc>
              <a:spcPct val="100000"/>
            </a:lnSpc>
          </a:pPr>
          <a:r>
            <a:rPr lang="en-US" dirty="0"/>
            <a:t>India's largest trading partners in descending order of value of total trade are the UAE, China, United States, Saudi Arabia, Switzerland, Singapore, Germany, Hong Kong, Indonesia, Iraq, Russia and Japan</a:t>
          </a:r>
        </a:p>
      </dgm:t>
    </dgm:pt>
    <dgm:pt modelId="{D1A94736-2A64-4CC4-9085-E1F16D81D8BB}" type="parTrans" cxnId="{5DB3FFA9-3519-463A-9A09-CB3E1D515B3F}">
      <dgm:prSet/>
      <dgm:spPr/>
      <dgm:t>
        <a:bodyPr/>
        <a:lstStyle/>
        <a:p>
          <a:endParaRPr lang="en-US"/>
        </a:p>
      </dgm:t>
    </dgm:pt>
    <dgm:pt modelId="{150E98E6-E9F4-4543-B40A-E086A5BEF881}" type="sibTrans" cxnId="{5DB3FFA9-3519-463A-9A09-CB3E1D515B3F}">
      <dgm:prSet/>
      <dgm:spPr/>
      <dgm:t>
        <a:bodyPr/>
        <a:lstStyle/>
        <a:p>
          <a:endParaRPr lang="en-US"/>
        </a:p>
      </dgm:t>
    </dgm:pt>
    <dgm:pt modelId="{12857CD5-E94E-433C-B384-2530FA328684}">
      <dgm:prSet/>
      <dgm:spPr/>
      <dgm:t>
        <a:bodyPr/>
        <a:lstStyle/>
        <a:p>
          <a:pPr>
            <a:lnSpc>
              <a:spcPct val="100000"/>
            </a:lnSpc>
          </a:pPr>
          <a:endParaRPr lang="en-US" dirty="0"/>
        </a:p>
      </dgm:t>
    </dgm:pt>
    <dgm:pt modelId="{D88B5583-858A-45BD-B0B8-DB370CCD0ED9}" type="parTrans" cxnId="{1317A96E-541C-4CF6-A8A3-7F8177E38258}">
      <dgm:prSet/>
      <dgm:spPr/>
      <dgm:t>
        <a:bodyPr/>
        <a:lstStyle/>
        <a:p>
          <a:endParaRPr lang="en-US"/>
        </a:p>
      </dgm:t>
    </dgm:pt>
    <dgm:pt modelId="{D96FDC91-9960-4161-AE92-9C5CB9CDD94F}" type="sibTrans" cxnId="{1317A96E-541C-4CF6-A8A3-7F8177E38258}">
      <dgm:prSet/>
      <dgm:spPr/>
      <dgm:t>
        <a:bodyPr/>
        <a:lstStyle/>
        <a:p>
          <a:endParaRPr lang="en-US"/>
        </a:p>
      </dgm:t>
    </dgm:pt>
    <dgm:pt modelId="{313CA791-73A5-4BA9-AB6D-B476BB9B5623}" type="pres">
      <dgm:prSet presAssocID="{8A6B0B96-9597-4C65-A547-871F8F20949D}" presName="root" presStyleCnt="0">
        <dgm:presLayoutVars>
          <dgm:dir/>
          <dgm:resizeHandles val="exact"/>
        </dgm:presLayoutVars>
      </dgm:prSet>
      <dgm:spPr/>
    </dgm:pt>
    <dgm:pt modelId="{B35032BA-A5A1-4803-88C0-3F077ECAF1B3}" type="pres">
      <dgm:prSet presAssocID="{51E477F6-6774-4650-A85F-C14BF40F462A}" presName="compNode" presStyleCnt="0"/>
      <dgm:spPr/>
    </dgm:pt>
    <dgm:pt modelId="{CE320E0F-D8A1-4EBB-9C37-78F5E6841460}" type="pres">
      <dgm:prSet presAssocID="{51E477F6-6774-4650-A85F-C14BF40F462A}" presName="bgRect" presStyleLbl="bgShp" presStyleIdx="0" presStyleCnt="5"/>
      <dgm:spPr/>
    </dgm:pt>
    <dgm:pt modelId="{7BE35CF9-5626-4006-A875-A25EEA7415FA}" type="pres">
      <dgm:prSet presAssocID="{51E477F6-6774-4650-A85F-C14BF40F462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itcoin"/>
        </a:ext>
      </dgm:extLst>
    </dgm:pt>
    <dgm:pt modelId="{884278E1-1A34-4C9C-8FB2-57D93A8734E5}" type="pres">
      <dgm:prSet presAssocID="{51E477F6-6774-4650-A85F-C14BF40F462A}" presName="spaceRect" presStyleCnt="0"/>
      <dgm:spPr/>
    </dgm:pt>
    <dgm:pt modelId="{98D8F1A0-A315-4FC0-9CD1-3945BF0B71EC}" type="pres">
      <dgm:prSet presAssocID="{51E477F6-6774-4650-A85F-C14BF40F462A}" presName="parTx" presStyleLbl="revTx" presStyleIdx="0" presStyleCnt="5">
        <dgm:presLayoutVars>
          <dgm:chMax val="0"/>
          <dgm:chPref val="0"/>
        </dgm:presLayoutVars>
      </dgm:prSet>
      <dgm:spPr/>
    </dgm:pt>
    <dgm:pt modelId="{8E715E28-9A8F-4D55-AAEB-53CB25C74629}" type="pres">
      <dgm:prSet presAssocID="{00AEEDE5-C57B-45E3-BCC4-E325674A7275}" presName="sibTrans" presStyleCnt="0"/>
      <dgm:spPr/>
    </dgm:pt>
    <dgm:pt modelId="{DDA41D65-1A84-458E-9098-5F162D7B03BC}" type="pres">
      <dgm:prSet presAssocID="{03B39017-2A2E-4083-AEAD-9E61221A89C6}" presName="compNode" presStyleCnt="0"/>
      <dgm:spPr/>
    </dgm:pt>
    <dgm:pt modelId="{39B0A4B6-8067-4231-82CF-73A511B717AD}" type="pres">
      <dgm:prSet presAssocID="{03B39017-2A2E-4083-AEAD-9E61221A89C6}" presName="bgRect" presStyleLbl="bgShp" presStyleIdx="1" presStyleCnt="5"/>
      <dgm:spPr/>
    </dgm:pt>
    <dgm:pt modelId="{3A8FB966-1C90-47FF-B7F4-21292F747FCC}" type="pres">
      <dgm:prSet presAssocID="{03B39017-2A2E-4083-AEAD-9E61221A89C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arth Globe - Asia"/>
        </a:ext>
      </dgm:extLst>
    </dgm:pt>
    <dgm:pt modelId="{98A703AF-5198-4080-B3E7-85FE9BD0AC0E}" type="pres">
      <dgm:prSet presAssocID="{03B39017-2A2E-4083-AEAD-9E61221A89C6}" presName="spaceRect" presStyleCnt="0"/>
      <dgm:spPr/>
    </dgm:pt>
    <dgm:pt modelId="{C016164F-AF7F-408C-A911-1AFCD7B4644C}" type="pres">
      <dgm:prSet presAssocID="{03B39017-2A2E-4083-AEAD-9E61221A89C6}" presName="parTx" presStyleLbl="revTx" presStyleIdx="1" presStyleCnt="5">
        <dgm:presLayoutVars>
          <dgm:chMax val="0"/>
          <dgm:chPref val="0"/>
        </dgm:presLayoutVars>
      </dgm:prSet>
      <dgm:spPr/>
    </dgm:pt>
    <dgm:pt modelId="{87B36EF9-9C2F-4E7C-9E98-E4CFA9ADDA37}" type="pres">
      <dgm:prSet presAssocID="{A6C52F62-0CE2-4D8C-9E5C-534F43DB7894}" presName="sibTrans" presStyleCnt="0"/>
      <dgm:spPr/>
    </dgm:pt>
    <dgm:pt modelId="{73288F27-C2F0-44AA-B8EA-60EE39F1CE37}" type="pres">
      <dgm:prSet presAssocID="{C69D9B0B-F1AA-47D1-9F7E-D54006637E0C}" presName="compNode" presStyleCnt="0"/>
      <dgm:spPr/>
    </dgm:pt>
    <dgm:pt modelId="{1B05B75E-F16F-43A1-A513-D3D7EDEEC678}" type="pres">
      <dgm:prSet presAssocID="{C69D9B0B-F1AA-47D1-9F7E-D54006637E0C}" presName="bgRect" presStyleLbl="bgShp" presStyleIdx="2" presStyleCnt="5"/>
      <dgm:spPr/>
    </dgm:pt>
    <dgm:pt modelId="{8053F216-34B5-4EF5-BF08-326F80E72AFE}" type="pres">
      <dgm:prSet presAssocID="{C69D9B0B-F1AA-47D1-9F7E-D54006637E0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llar"/>
        </a:ext>
      </dgm:extLst>
    </dgm:pt>
    <dgm:pt modelId="{2F2EF9DD-EC23-4F98-8B97-897F5820C1D0}" type="pres">
      <dgm:prSet presAssocID="{C69D9B0B-F1AA-47D1-9F7E-D54006637E0C}" presName="spaceRect" presStyleCnt="0"/>
      <dgm:spPr/>
    </dgm:pt>
    <dgm:pt modelId="{84A9DF17-0324-4602-8692-4A1DA2B9D498}" type="pres">
      <dgm:prSet presAssocID="{C69D9B0B-F1AA-47D1-9F7E-D54006637E0C}" presName="parTx" presStyleLbl="revTx" presStyleIdx="2" presStyleCnt="5">
        <dgm:presLayoutVars>
          <dgm:chMax val="0"/>
          <dgm:chPref val="0"/>
        </dgm:presLayoutVars>
      </dgm:prSet>
      <dgm:spPr/>
    </dgm:pt>
    <dgm:pt modelId="{70FFFB5A-479C-4FC6-952D-3592D8821207}" type="pres">
      <dgm:prSet presAssocID="{79034C5C-990D-4F5E-A60E-891E25A05865}" presName="sibTrans" presStyleCnt="0"/>
      <dgm:spPr/>
    </dgm:pt>
    <dgm:pt modelId="{94F0DD60-C318-4CAF-B6F5-21BEB5668D44}" type="pres">
      <dgm:prSet presAssocID="{0D5A0679-8B5E-428E-8A5B-BC554845C01F}" presName="compNode" presStyleCnt="0"/>
      <dgm:spPr/>
    </dgm:pt>
    <dgm:pt modelId="{0B30B495-2E12-40A2-9CB8-9A31B744B7B3}" type="pres">
      <dgm:prSet presAssocID="{0D5A0679-8B5E-428E-8A5B-BC554845C01F}" presName="bgRect" presStyleLbl="bgShp" presStyleIdx="3" presStyleCnt="5"/>
      <dgm:spPr/>
    </dgm:pt>
    <dgm:pt modelId="{6122454E-F1BE-4377-AA1E-D010F2D539D1}" type="pres">
      <dgm:prSet presAssocID="{0D5A0679-8B5E-428E-8A5B-BC554845C01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Asia"/>
        </a:ext>
      </dgm:extLst>
    </dgm:pt>
    <dgm:pt modelId="{3FA9F3B1-D79A-497F-8986-6DA221AFEEB6}" type="pres">
      <dgm:prSet presAssocID="{0D5A0679-8B5E-428E-8A5B-BC554845C01F}" presName="spaceRect" presStyleCnt="0"/>
      <dgm:spPr/>
    </dgm:pt>
    <dgm:pt modelId="{5EE1B3AD-8C21-42DC-A666-32FAEC750B5E}" type="pres">
      <dgm:prSet presAssocID="{0D5A0679-8B5E-428E-8A5B-BC554845C01F}" presName="parTx" presStyleLbl="revTx" presStyleIdx="3" presStyleCnt="5">
        <dgm:presLayoutVars>
          <dgm:chMax val="0"/>
          <dgm:chPref val="0"/>
        </dgm:presLayoutVars>
      </dgm:prSet>
      <dgm:spPr/>
    </dgm:pt>
    <dgm:pt modelId="{6DFA3D39-756C-4CE0-875D-1920CEA0A37E}" type="pres">
      <dgm:prSet presAssocID="{150E98E6-E9F4-4543-B40A-E086A5BEF881}" presName="sibTrans" presStyleCnt="0"/>
      <dgm:spPr/>
    </dgm:pt>
    <dgm:pt modelId="{B072B831-97AD-4DD5-B6DE-D6A26840022A}" type="pres">
      <dgm:prSet presAssocID="{12857CD5-E94E-433C-B384-2530FA328684}" presName="compNode" presStyleCnt="0"/>
      <dgm:spPr/>
    </dgm:pt>
    <dgm:pt modelId="{952D6508-E90B-44FE-970E-A07249736824}" type="pres">
      <dgm:prSet presAssocID="{12857CD5-E94E-433C-B384-2530FA328684}" presName="bgRect" presStyleLbl="bgShp" presStyleIdx="4" presStyleCnt="5" custLinFactNeighborX="59" custLinFactNeighborY="60381"/>
      <dgm:spPr/>
    </dgm:pt>
    <dgm:pt modelId="{D2C52005-33F1-4701-8AF9-9638DD71C7AB}" type="pres">
      <dgm:prSet presAssocID="{12857CD5-E94E-433C-B384-2530FA328684}" presName="iconRect" presStyleLbl="node1" presStyleIdx="4" presStyleCnt="5"/>
      <dgm:spPr/>
    </dgm:pt>
    <dgm:pt modelId="{76F5AA62-63AB-4B83-A694-B87CBB1194AB}" type="pres">
      <dgm:prSet presAssocID="{12857CD5-E94E-433C-B384-2530FA328684}" presName="spaceRect" presStyleCnt="0"/>
      <dgm:spPr/>
    </dgm:pt>
    <dgm:pt modelId="{6865421D-382F-4573-91E2-E0C3C34C747C}" type="pres">
      <dgm:prSet presAssocID="{12857CD5-E94E-433C-B384-2530FA328684}" presName="parTx" presStyleLbl="revTx" presStyleIdx="4" presStyleCnt="5">
        <dgm:presLayoutVars>
          <dgm:chMax val="0"/>
          <dgm:chPref val="0"/>
        </dgm:presLayoutVars>
      </dgm:prSet>
      <dgm:spPr/>
    </dgm:pt>
  </dgm:ptLst>
  <dgm:cxnLst>
    <dgm:cxn modelId="{FA85981D-5952-4CD4-B2B7-A54B574C008C}" srcId="{8A6B0B96-9597-4C65-A547-871F8F20949D}" destId="{C69D9B0B-F1AA-47D1-9F7E-D54006637E0C}" srcOrd="2" destOrd="0" parTransId="{E094E5D5-9F27-4D34-BAE8-926342FF8929}" sibTransId="{79034C5C-990D-4F5E-A60E-891E25A05865}"/>
    <dgm:cxn modelId="{E4788260-CF3F-470C-A073-E52C6E8495D5}" type="presOf" srcId="{51E477F6-6774-4650-A85F-C14BF40F462A}" destId="{98D8F1A0-A315-4FC0-9CD1-3945BF0B71EC}" srcOrd="0" destOrd="0" presId="urn:microsoft.com/office/officeart/2018/2/layout/IconVerticalSolidList"/>
    <dgm:cxn modelId="{D44F054D-AAF2-415C-A344-F4F7D3356F5D}" type="presOf" srcId="{12857CD5-E94E-433C-B384-2530FA328684}" destId="{6865421D-382F-4573-91E2-E0C3C34C747C}" srcOrd="0" destOrd="0" presId="urn:microsoft.com/office/officeart/2018/2/layout/IconVerticalSolidList"/>
    <dgm:cxn modelId="{FB0D1A4D-DEDD-47B1-8142-F4838C2AF801}" srcId="{8A6B0B96-9597-4C65-A547-871F8F20949D}" destId="{51E477F6-6774-4650-A85F-C14BF40F462A}" srcOrd="0" destOrd="0" parTransId="{CEC9AEED-471D-42F6-9138-8A5BAD59D55B}" sibTransId="{00AEEDE5-C57B-45E3-BCC4-E325674A7275}"/>
    <dgm:cxn modelId="{1317A96E-541C-4CF6-A8A3-7F8177E38258}" srcId="{8A6B0B96-9597-4C65-A547-871F8F20949D}" destId="{12857CD5-E94E-433C-B384-2530FA328684}" srcOrd="4" destOrd="0" parTransId="{D88B5583-858A-45BD-B0B8-DB370CCD0ED9}" sibTransId="{D96FDC91-9960-4161-AE92-9C5CB9CDD94F}"/>
    <dgm:cxn modelId="{5DB3FFA9-3519-463A-9A09-CB3E1D515B3F}" srcId="{8A6B0B96-9597-4C65-A547-871F8F20949D}" destId="{0D5A0679-8B5E-428E-8A5B-BC554845C01F}" srcOrd="3" destOrd="0" parTransId="{D1A94736-2A64-4CC4-9085-E1F16D81D8BB}" sibTransId="{150E98E6-E9F4-4543-B40A-E086A5BEF881}"/>
    <dgm:cxn modelId="{33C5B2B2-0902-42B5-8411-BF7D59DDC023}" type="presOf" srcId="{8A6B0B96-9597-4C65-A547-871F8F20949D}" destId="{313CA791-73A5-4BA9-AB6D-B476BB9B5623}" srcOrd="0" destOrd="0" presId="urn:microsoft.com/office/officeart/2018/2/layout/IconVerticalSolidList"/>
    <dgm:cxn modelId="{7820E1CB-BA69-4312-AE29-E86FD909F2FE}" type="presOf" srcId="{C69D9B0B-F1AA-47D1-9F7E-D54006637E0C}" destId="{84A9DF17-0324-4602-8692-4A1DA2B9D498}" srcOrd="0" destOrd="0" presId="urn:microsoft.com/office/officeart/2018/2/layout/IconVerticalSolidList"/>
    <dgm:cxn modelId="{6D065DE1-FC9F-4CE8-8D2C-D3372C027F72}" type="presOf" srcId="{03B39017-2A2E-4083-AEAD-9E61221A89C6}" destId="{C016164F-AF7F-408C-A911-1AFCD7B4644C}" srcOrd="0" destOrd="0" presId="urn:microsoft.com/office/officeart/2018/2/layout/IconVerticalSolidList"/>
    <dgm:cxn modelId="{0D39E1EC-F29B-4EC4-92F6-40B979F80546}" type="presOf" srcId="{0D5A0679-8B5E-428E-8A5B-BC554845C01F}" destId="{5EE1B3AD-8C21-42DC-A666-32FAEC750B5E}" srcOrd="0" destOrd="0" presId="urn:microsoft.com/office/officeart/2018/2/layout/IconVerticalSolidList"/>
    <dgm:cxn modelId="{A181A9F2-73F1-4D88-8792-90C179C7CB65}" srcId="{8A6B0B96-9597-4C65-A547-871F8F20949D}" destId="{03B39017-2A2E-4083-AEAD-9E61221A89C6}" srcOrd="1" destOrd="0" parTransId="{4A62F22B-0688-462B-B2D2-BEFD28B73184}" sibTransId="{A6C52F62-0CE2-4D8C-9E5C-534F43DB7894}"/>
    <dgm:cxn modelId="{7E879427-336F-4E78-8FE0-DAE6E0B28962}" type="presParOf" srcId="{313CA791-73A5-4BA9-AB6D-B476BB9B5623}" destId="{B35032BA-A5A1-4803-88C0-3F077ECAF1B3}" srcOrd="0" destOrd="0" presId="urn:microsoft.com/office/officeart/2018/2/layout/IconVerticalSolidList"/>
    <dgm:cxn modelId="{58F543B0-3047-4FDA-9C2D-C7D1F5207E8E}" type="presParOf" srcId="{B35032BA-A5A1-4803-88C0-3F077ECAF1B3}" destId="{CE320E0F-D8A1-4EBB-9C37-78F5E6841460}" srcOrd="0" destOrd="0" presId="urn:microsoft.com/office/officeart/2018/2/layout/IconVerticalSolidList"/>
    <dgm:cxn modelId="{6BC1DB15-E876-4DD3-B08E-8EBB1AD03F08}" type="presParOf" srcId="{B35032BA-A5A1-4803-88C0-3F077ECAF1B3}" destId="{7BE35CF9-5626-4006-A875-A25EEA7415FA}" srcOrd="1" destOrd="0" presId="urn:microsoft.com/office/officeart/2018/2/layout/IconVerticalSolidList"/>
    <dgm:cxn modelId="{37A0948A-7F99-402D-8220-38B085E91BCA}" type="presParOf" srcId="{B35032BA-A5A1-4803-88C0-3F077ECAF1B3}" destId="{884278E1-1A34-4C9C-8FB2-57D93A8734E5}" srcOrd="2" destOrd="0" presId="urn:microsoft.com/office/officeart/2018/2/layout/IconVerticalSolidList"/>
    <dgm:cxn modelId="{0E532EAF-78A2-407B-B79E-3B3398A4C89E}" type="presParOf" srcId="{B35032BA-A5A1-4803-88C0-3F077ECAF1B3}" destId="{98D8F1A0-A315-4FC0-9CD1-3945BF0B71EC}" srcOrd="3" destOrd="0" presId="urn:microsoft.com/office/officeart/2018/2/layout/IconVerticalSolidList"/>
    <dgm:cxn modelId="{48E5078C-0CBD-4D12-AF32-1C6B9C7C754E}" type="presParOf" srcId="{313CA791-73A5-4BA9-AB6D-B476BB9B5623}" destId="{8E715E28-9A8F-4D55-AAEB-53CB25C74629}" srcOrd="1" destOrd="0" presId="urn:microsoft.com/office/officeart/2018/2/layout/IconVerticalSolidList"/>
    <dgm:cxn modelId="{1C02EEED-D237-4A4E-B496-89A59A2200A9}" type="presParOf" srcId="{313CA791-73A5-4BA9-AB6D-B476BB9B5623}" destId="{DDA41D65-1A84-458E-9098-5F162D7B03BC}" srcOrd="2" destOrd="0" presId="urn:microsoft.com/office/officeart/2018/2/layout/IconVerticalSolidList"/>
    <dgm:cxn modelId="{4F1C1288-B8E2-4C4C-9EA0-CB0CB83221E3}" type="presParOf" srcId="{DDA41D65-1A84-458E-9098-5F162D7B03BC}" destId="{39B0A4B6-8067-4231-82CF-73A511B717AD}" srcOrd="0" destOrd="0" presId="urn:microsoft.com/office/officeart/2018/2/layout/IconVerticalSolidList"/>
    <dgm:cxn modelId="{19DF2C46-DD2D-405A-B418-E3C4691579D0}" type="presParOf" srcId="{DDA41D65-1A84-458E-9098-5F162D7B03BC}" destId="{3A8FB966-1C90-47FF-B7F4-21292F747FCC}" srcOrd="1" destOrd="0" presId="urn:microsoft.com/office/officeart/2018/2/layout/IconVerticalSolidList"/>
    <dgm:cxn modelId="{B616725E-EA77-4ABF-B60F-AD0ADDA5C4B6}" type="presParOf" srcId="{DDA41D65-1A84-458E-9098-5F162D7B03BC}" destId="{98A703AF-5198-4080-B3E7-85FE9BD0AC0E}" srcOrd="2" destOrd="0" presId="urn:microsoft.com/office/officeart/2018/2/layout/IconVerticalSolidList"/>
    <dgm:cxn modelId="{BFD106FB-3481-4966-9CAB-8D4A1C7FEAA3}" type="presParOf" srcId="{DDA41D65-1A84-458E-9098-5F162D7B03BC}" destId="{C016164F-AF7F-408C-A911-1AFCD7B4644C}" srcOrd="3" destOrd="0" presId="urn:microsoft.com/office/officeart/2018/2/layout/IconVerticalSolidList"/>
    <dgm:cxn modelId="{90FA91C2-3395-4990-BAC8-95683A28E3D0}" type="presParOf" srcId="{313CA791-73A5-4BA9-AB6D-B476BB9B5623}" destId="{87B36EF9-9C2F-4E7C-9E98-E4CFA9ADDA37}" srcOrd="3" destOrd="0" presId="urn:microsoft.com/office/officeart/2018/2/layout/IconVerticalSolidList"/>
    <dgm:cxn modelId="{4BB80417-CEE5-4A57-994D-FD20CBF29A25}" type="presParOf" srcId="{313CA791-73A5-4BA9-AB6D-B476BB9B5623}" destId="{73288F27-C2F0-44AA-B8EA-60EE39F1CE37}" srcOrd="4" destOrd="0" presId="urn:microsoft.com/office/officeart/2018/2/layout/IconVerticalSolidList"/>
    <dgm:cxn modelId="{469D0870-6F26-40CE-8C63-F97710DF8D40}" type="presParOf" srcId="{73288F27-C2F0-44AA-B8EA-60EE39F1CE37}" destId="{1B05B75E-F16F-43A1-A513-D3D7EDEEC678}" srcOrd="0" destOrd="0" presId="urn:microsoft.com/office/officeart/2018/2/layout/IconVerticalSolidList"/>
    <dgm:cxn modelId="{9290C13F-0F04-4A7F-8419-0B3EF814803A}" type="presParOf" srcId="{73288F27-C2F0-44AA-B8EA-60EE39F1CE37}" destId="{8053F216-34B5-4EF5-BF08-326F80E72AFE}" srcOrd="1" destOrd="0" presId="urn:microsoft.com/office/officeart/2018/2/layout/IconVerticalSolidList"/>
    <dgm:cxn modelId="{21F2079E-A53F-4A76-8B66-5F7D14CBC575}" type="presParOf" srcId="{73288F27-C2F0-44AA-B8EA-60EE39F1CE37}" destId="{2F2EF9DD-EC23-4F98-8B97-897F5820C1D0}" srcOrd="2" destOrd="0" presId="urn:microsoft.com/office/officeart/2018/2/layout/IconVerticalSolidList"/>
    <dgm:cxn modelId="{9EA8E956-BB67-4A4C-AA22-42E528061974}" type="presParOf" srcId="{73288F27-C2F0-44AA-B8EA-60EE39F1CE37}" destId="{84A9DF17-0324-4602-8692-4A1DA2B9D498}" srcOrd="3" destOrd="0" presId="urn:microsoft.com/office/officeart/2018/2/layout/IconVerticalSolidList"/>
    <dgm:cxn modelId="{59952D16-CF05-4C30-9CFD-591AEC24BBF4}" type="presParOf" srcId="{313CA791-73A5-4BA9-AB6D-B476BB9B5623}" destId="{70FFFB5A-479C-4FC6-952D-3592D8821207}" srcOrd="5" destOrd="0" presId="urn:microsoft.com/office/officeart/2018/2/layout/IconVerticalSolidList"/>
    <dgm:cxn modelId="{45D37EC7-91F7-4F21-88AE-F18340A98809}" type="presParOf" srcId="{313CA791-73A5-4BA9-AB6D-B476BB9B5623}" destId="{94F0DD60-C318-4CAF-B6F5-21BEB5668D44}" srcOrd="6" destOrd="0" presId="urn:microsoft.com/office/officeart/2018/2/layout/IconVerticalSolidList"/>
    <dgm:cxn modelId="{5118CFED-432B-413E-AA36-0E0278DE8EA2}" type="presParOf" srcId="{94F0DD60-C318-4CAF-B6F5-21BEB5668D44}" destId="{0B30B495-2E12-40A2-9CB8-9A31B744B7B3}" srcOrd="0" destOrd="0" presId="urn:microsoft.com/office/officeart/2018/2/layout/IconVerticalSolidList"/>
    <dgm:cxn modelId="{A667447E-BF70-4E90-9C0B-CE6CDA8CB49C}" type="presParOf" srcId="{94F0DD60-C318-4CAF-B6F5-21BEB5668D44}" destId="{6122454E-F1BE-4377-AA1E-D010F2D539D1}" srcOrd="1" destOrd="0" presId="urn:microsoft.com/office/officeart/2018/2/layout/IconVerticalSolidList"/>
    <dgm:cxn modelId="{5EBB5EDC-9171-4B60-924E-8A911468A599}" type="presParOf" srcId="{94F0DD60-C318-4CAF-B6F5-21BEB5668D44}" destId="{3FA9F3B1-D79A-497F-8986-6DA221AFEEB6}" srcOrd="2" destOrd="0" presId="urn:microsoft.com/office/officeart/2018/2/layout/IconVerticalSolidList"/>
    <dgm:cxn modelId="{E7A6DECE-D737-4B44-9068-E99984228839}" type="presParOf" srcId="{94F0DD60-C318-4CAF-B6F5-21BEB5668D44}" destId="{5EE1B3AD-8C21-42DC-A666-32FAEC750B5E}" srcOrd="3" destOrd="0" presId="urn:microsoft.com/office/officeart/2018/2/layout/IconVerticalSolidList"/>
    <dgm:cxn modelId="{88C9BD21-3218-4214-9FA7-FEFA8AC9729A}" type="presParOf" srcId="{313CA791-73A5-4BA9-AB6D-B476BB9B5623}" destId="{6DFA3D39-756C-4CE0-875D-1920CEA0A37E}" srcOrd="7" destOrd="0" presId="urn:microsoft.com/office/officeart/2018/2/layout/IconVerticalSolidList"/>
    <dgm:cxn modelId="{79B36FB5-6A7B-4106-99A3-AAEFD3FBD28B}" type="presParOf" srcId="{313CA791-73A5-4BA9-AB6D-B476BB9B5623}" destId="{B072B831-97AD-4DD5-B6DE-D6A26840022A}" srcOrd="8" destOrd="0" presId="urn:microsoft.com/office/officeart/2018/2/layout/IconVerticalSolidList"/>
    <dgm:cxn modelId="{B4346F59-29CE-4CD3-A703-56367C2B3BA6}" type="presParOf" srcId="{B072B831-97AD-4DD5-B6DE-D6A26840022A}" destId="{952D6508-E90B-44FE-970E-A07249736824}" srcOrd="0" destOrd="0" presId="urn:microsoft.com/office/officeart/2018/2/layout/IconVerticalSolidList"/>
    <dgm:cxn modelId="{BF0D344F-43E9-4895-8E9F-A14D9C677084}" type="presParOf" srcId="{B072B831-97AD-4DD5-B6DE-D6A26840022A}" destId="{D2C52005-33F1-4701-8AF9-9638DD71C7AB}" srcOrd="1" destOrd="0" presId="urn:microsoft.com/office/officeart/2018/2/layout/IconVerticalSolidList"/>
    <dgm:cxn modelId="{A67625C9-64BB-4051-8C13-990FEFE64EEE}" type="presParOf" srcId="{B072B831-97AD-4DD5-B6DE-D6A26840022A}" destId="{76F5AA62-63AB-4B83-A694-B87CBB1194AB}" srcOrd="2" destOrd="0" presId="urn:microsoft.com/office/officeart/2018/2/layout/IconVerticalSolidList"/>
    <dgm:cxn modelId="{52489B88-3B25-4BB1-B536-BF1FA3DE4074}" type="presParOf" srcId="{B072B831-97AD-4DD5-B6DE-D6A26840022A}" destId="{6865421D-382F-4573-91E2-E0C3C34C747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701943-B50E-45E4-9F2C-E7624A63DF4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E94D232-74A4-43E9-95AD-28DBCB402A65}">
      <dgm:prSet/>
      <dgm:spPr/>
      <dgm:t>
        <a:bodyPr/>
        <a:lstStyle/>
        <a:p>
          <a:r>
            <a:rPr lang="en-US" dirty="0"/>
            <a:t>The analysis is done using Python, executed in Spyder IDE within a Windows Platform</a:t>
          </a:r>
        </a:p>
      </dgm:t>
    </dgm:pt>
    <dgm:pt modelId="{295A9006-382B-470E-A2BE-8706F1981900}" type="parTrans" cxnId="{B19A1895-F4D5-477F-A818-5AE77F42ACC5}">
      <dgm:prSet/>
      <dgm:spPr/>
      <dgm:t>
        <a:bodyPr/>
        <a:lstStyle/>
        <a:p>
          <a:endParaRPr lang="en-US"/>
        </a:p>
      </dgm:t>
    </dgm:pt>
    <dgm:pt modelId="{90AE07F9-2C73-471C-A146-EB5FB6459651}" type="sibTrans" cxnId="{B19A1895-F4D5-477F-A818-5AE77F42ACC5}">
      <dgm:prSet/>
      <dgm:spPr/>
      <dgm:t>
        <a:bodyPr/>
        <a:lstStyle/>
        <a:p>
          <a:endParaRPr lang="en-US"/>
        </a:p>
      </dgm:t>
    </dgm:pt>
    <dgm:pt modelId="{E5D86657-B84F-4B69-B526-455973F53D10}">
      <dgm:prSet/>
      <dgm:spPr/>
      <dgm:t>
        <a:bodyPr/>
        <a:lstStyle/>
        <a:p>
          <a:r>
            <a:rPr lang="en-US" dirty="0"/>
            <a:t>Firstly and foremost we import Python libraries like </a:t>
          </a:r>
          <a:r>
            <a:rPr lang="en-US" dirty="0" err="1"/>
            <a:t>numpy</a:t>
          </a:r>
          <a:r>
            <a:rPr lang="en-US" dirty="0"/>
            <a:t>, pandas, matplotlib, seaborn, </a:t>
          </a:r>
          <a:r>
            <a:rPr lang="en-US" dirty="0" err="1"/>
            <a:t>squarify</a:t>
          </a:r>
          <a:r>
            <a:rPr lang="en-US" dirty="0"/>
            <a:t>, and </a:t>
          </a:r>
          <a:r>
            <a:rPr lang="en-US" dirty="0" err="1"/>
            <a:t>plotly</a:t>
          </a:r>
          <a:endParaRPr lang="en-US" dirty="0"/>
        </a:p>
      </dgm:t>
    </dgm:pt>
    <dgm:pt modelId="{BA641934-605D-4310-AB1C-2DA39C8FC20F}" type="parTrans" cxnId="{555D8013-FE22-41C9-B78B-33E978A04AC8}">
      <dgm:prSet/>
      <dgm:spPr/>
      <dgm:t>
        <a:bodyPr/>
        <a:lstStyle/>
        <a:p>
          <a:endParaRPr lang="en-US"/>
        </a:p>
      </dgm:t>
    </dgm:pt>
    <dgm:pt modelId="{669DE54F-23A5-4635-8A5B-B431818F6CB8}" type="sibTrans" cxnId="{555D8013-FE22-41C9-B78B-33E978A04AC8}">
      <dgm:prSet/>
      <dgm:spPr/>
      <dgm:t>
        <a:bodyPr/>
        <a:lstStyle/>
        <a:p>
          <a:endParaRPr lang="en-US"/>
        </a:p>
      </dgm:t>
    </dgm:pt>
    <dgm:pt modelId="{D5950F1B-33F3-43F8-AFDE-BB1871FA3412}">
      <dgm:prSet/>
      <dgm:spPr/>
      <dgm:t>
        <a:bodyPr/>
        <a:lstStyle/>
        <a:p>
          <a:r>
            <a:rPr lang="en-US" dirty="0"/>
            <a:t>Basically used for algebra, processing, charts, graphs, and figures like </a:t>
          </a:r>
          <a:r>
            <a:rPr lang="en-US" dirty="0" err="1"/>
            <a:t>Treemaps</a:t>
          </a:r>
          <a:endParaRPr lang="en-US" dirty="0"/>
        </a:p>
      </dgm:t>
    </dgm:pt>
    <dgm:pt modelId="{642ACE93-D699-4EBF-820B-436183A978BC}" type="parTrans" cxnId="{8DFE55A1-DEEE-4C2D-BA93-344E66235A75}">
      <dgm:prSet/>
      <dgm:spPr/>
      <dgm:t>
        <a:bodyPr/>
        <a:lstStyle/>
        <a:p>
          <a:endParaRPr lang="en-US"/>
        </a:p>
      </dgm:t>
    </dgm:pt>
    <dgm:pt modelId="{7E681748-AC8F-4B1D-8C16-9129CDB43616}" type="sibTrans" cxnId="{8DFE55A1-DEEE-4C2D-BA93-344E66235A75}">
      <dgm:prSet/>
      <dgm:spPr/>
      <dgm:t>
        <a:bodyPr/>
        <a:lstStyle/>
        <a:p>
          <a:endParaRPr lang="en-US"/>
        </a:p>
      </dgm:t>
    </dgm:pt>
    <dgm:pt modelId="{5987F2A7-2414-41CA-834C-219D9C95BA6D}">
      <dgm:prSet/>
      <dgm:spPr/>
      <dgm:t>
        <a:bodyPr/>
        <a:lstStyle/>
        <a:p>
          <a:r>
            <a:rPr lang="en-US" dirty="0"/>
            <a:t>We import the data into our Spyder IDE. Assigning the import data and export data to </a:t>
          </a:r>
          <a:r>
            <a:rPr lang="en-US" dirty="0" err="1"/>
            <a:t>data_import</a:t>
          </a:r>
          <a:r>
            <a:rPr lang="en-US" dirty="0"/>
            <a:t> and </a:t>
          </a:r>
          <a:r>
            <a:rPr lang="en-US" dirty="0" err="1"/>
            <a:t>data_export</a:t>
          </a:r>
          <a:r>
            <a:rPr lang="en-US" dirty="0"/>
            <a:t> variables, respectively </a:t>
          </a:r>
        </a:p>
      </dgm:t>
    </dgm:pt>
    <dgm:pt modelId="{A487AA26-17AD-416F-98B0-6907F0B07D6E}" type="parTrans" cxnId="{2BE989BE-E2E8-4C8A-B596-90BD90183B0E}">
      <dgm:prSet/>
      <dgm:spPr/>
      <dgm:t>
        <a:bodyPr/>
        <a:lstStyle/>
        <a:p>
          <a:endParaRPr lang="en-US"/>
        </a:p>
      </dgm:t>
    </dgm:pt>
    <dgm:pt modelId="{2F556E69-DEFF-4F0D-8526-7508CAB30DBA}" type="sibTrans" cxnId="{2BE989BE-E2E8-4C8A-B596-90BD90183B0E}">
      <dgm:prSet/>
      <dgm:spPr/>
      <dgm:t>
        <a:bodyPr/>
        <a:lstStyle/>
        <a:p>
          <a:endParaRPr lang="en-US"/>
        </a:p>
      </dgm:t>
    </dgm:pt>
    <dgm:pt modelId="{8CCC0A79-2415-4AE6-B6CF-1C03222AAF9C}" type="pres">
      <dgm:prSet presAssocID="{85701943-B50E-45E4-9F2C-E7624A63DF4F}" presName="root" presStyleCnt="0">
        <dgm:presLayoutVars>
          <dgm:dir/>
          <dgm:resizeHandles val="exact"/>
        </dgm:presLayoutVars>
      </dgm:prSet>
      <dgm:spPr/>
    </dgm:pt>
    <dgm:pt modelId="{D90BB66B-946B-4ADB-8FCC-E5CFD0DE26D8}" type="pres">
      <dgm:prSet presAssocID="{7E94D232-74A4-43E9-95AD-28DBCB402A65}" presName="compNode" presStyleCnt="0"/>
      <dgm:spPr/>
    </dgm:pt>
    <dgm:pt modelId="{D1E84325-38A0-4DB6-823C-0B001FE02810}" type="pres">
      <dgm:prSet presAssocID="{7E94D232-74A4-43E9-95AD-28DBCB402A65}" presName="bgRect" presStyleLbl="bgShp" presStyleIdx="0" presStyleCnt="4"/>
      <dgm:spPr/>
    </dgm:pt>
    <dgm:pt modelId="{3474D1E0-868E-4D00-8398-8B2DA9F1229E}" type="pres">
      <dgm:prSet presAssocID="{7E94D232-74A4-43E9-95AD-28DBCB402A6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79789F6A-5434-4FC5-BDFB-67EB803DEE2C}" type="pres">
      <dgm:prSet presAssocID="{7E94D232-74A4-43E9-95AD-28DBCB402A65}" presName="spaceRect" presStyleCnt="0"/>
      <dgm:spPr/>
    </dgm:pt>
    <dgm:pt modelId="{73FDDBC5-4C7D-49CC-900B-D54E77896BA1}" type="pres">
      <dgm:prSet presAssocID="{7E94D232-74A4-43E9-95AD-28DBCB402A65}" presName="parTx" presStyleLbl="revTx" presStyleIdx="0" presStyleCnt="4">
        <dgm:presLayoutVars>
          <dgm:chMax val="0"/>
          <dgm:chPref val="0"/>
        </dgm:presLayoutVars>
      </dgm:prSet>
      <dgm:spPr/>
    </dgm:pt>
    <dgm:pt modelId="{A912D484-E3F6-4E7E-B3FC-92FEF40D0B3F}" type="pres">
      <dgm:prSet presAssocID="{90AE07F9-2C73-471C-A146-EB5FB6459651}" presName="sibTrans" presStyleCnt="0"/>
      <dgm:spPr/>
    </dgm:pt>
    <dgm:pt modelId="{454BC9E0-93AD-4CB0-B133-2550B7FEDE99}" type="pres">
      <dgm:prSet presAssocID="{E5D86657-B84F-4B69-B526-455973F53D10}" presName="compNode" presStyleCnt="0"/>
      <dgm:spPr/>
    </dgm:pt>
    <dgm:pt modelId="{7AA4B4B2-FDB2-4592-87AD-E74C3D7ABC70}" type="pres">
      <dgm:prSet presAssocID="{E5D86657-B84F-4B69-B526-455973F53D10}" presName="bgRect" presStyleLbl="bgShp" presStyleIdx="1" presStyleCnt="4"/>
      <dgm:spPr/>
    </dgm:pt>
    <dgm:pt modelId="{A7482873-6C00-4169-9B4A-E39D11F8254F}" type="pres">
      <dgm:prSet presAssocID="{E5D86657-B84F-4B69-B526-455973F53D1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tcoin"/>
        </a:ext>
      </dgm:extLst>
    </dgm:pt>
    <dgm:pt modelId="{0160B696-D2CD-4AEC-9C10-3BCFD4D40679}" type="pres">
      <dgm:prSet presAssocID="{E5D86657-B84F-4B69-B526-455973F53D10}" presName="spaceRect" presStyleCnt="0"/>
      <dgm:spPr/>
    </dgm:pt>
    <dgm:pt modelId="{EEE99E43-1E5C-4C80-8388-BFBC14B4E9C3}" type="pres">
      <dgm:prSet presAssocID="{E5D86657-B84F-4B69-B526-455973F53D10}" presName="parTx" presStyleLbl="revTx" presStyleIdx="1" presStyleCnt="4">
        <dgm:presLayoutVars>
          <dgm:chMax val="0"/>
          <dgm:chPref val="0"/>
        </dgm:presLayoutVars>
      </dgm:prSet>
      <dgm:spPr/>
    </dgm:pt>
    <dgm:pt modelId="{C5B473C7-7BCD-45E7-B21F-632C2D7A55C1}" type="pres">
      <dgm:prSet presAssocID="{669DE54F-23A5-4635-8A5B-B431818F6CB8}" presName="sibTrans" presStyleCnt="0"/>
      <dgm:spPr/>
    </dgm:pt>
    <dgm:pt modelId="{8280193D-6201-4CB6-AAE7-7FC779B60BF5}" type="pres">
      <dgm:prSet presAssocID="{D5950F1B-33F3-43F8-AFDE-BB1871FA3412}" presName="compNode" presStyleCnt="0"/>
      <dgm:spPr/>
    </dgm:pt>
    <dgm:pt modelId="{2302F818-DB25-4CC6-BDA4-9235C5953117}" type="pres">
      <dgm:prSet presAssocID="{D5950F1B-33F3-43F8-AFDE-BB1871FA3412}" presName="bgRect" presStyleLbl="bgShp" presStyleIdx="2" presStyleCnt="4"/>
      <dgm:spPr/>
    </dgm:pt>
    <dgm:pt modelId="{35EE4E4F-DD06-4B43-8DCB-F867B9FF61BD}" type="pres">
      <dgm:prSet presAssocID="{D5950F1B-33F3-43F8-AFDE-BB1871FA341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FBC78BA6-02A5-4368-BC9F-A3AB22A071AC}" type="pres">
      <dgm:prSet presAssocID="{D5950F1B-33F3-43F8-AFDE-BB1871FA3412}" presName="spaceRect" presStyleCnt="0"/>
      <dgm:spPr/>
    </dgm:pt>
    <dgm:pt modelId="{187B7DD6-0F53-44C7-8E78-124A2C407ECB}" type="pres">
      <dgm:prSet presAssocID="{D5950F1B-33F3-43F8-AFDE-BB1871FA3412}" presName="parTx" presStyleLbl="revTx" presStyleIdx="2" presStyleCnt="4">
        <dgm:presLayoutVars>
          <dgm:chMax val="0"/>
          <dgm:chPref val="0"/>
        </dgm:presLayoutVars>
      </dgm:prSet>
      <dgm:spPr/>
    </dgm:pt>
    <dgm:pt modelId="{9E9277B3-F039-486F-A3FF-5F80EF040713}" type="pres">
      <dgm:prSet presAssocID="{7E681748-AC8F-4B1D-8C16-9129CDB43616}" presName="sibTrans" presStyleCnt="0"/>
      <dgm:spPr/>
    </dgm:pt>
    <dgm:pt modelId="{C6496D8D-E0F1-4291-B2F0-352F447D899F}" type="pres">
      <dgm:prSet presAssocID="{5987F2A7-2414-41CA-834C-219D9C95BA6D}" presName="compNode" presStyleCnt="0"/>
      <dgm:spPr/>
    </dgm:pt>
    <dgm:pt modelId="{32474FC0-2CB9-4E3C-A581-7947C4071D51}" type="pres">
      <dgm:prSet presAssocID="{5987F2A7-2414-41CA-834C-219D9C95BA6D}" presName="bgRect" presStyleLbl="bgShp" presStyleIdx="3" presStyleCnt="4"/>
      <dgm:spPr/>
    </dgm:pt>
    <dgm:pt modelId="{818E4EF0-D37E-4BF1-8530-C86287466502}" type="pres">
      <dgm:prSet presAssocID="{5987F2A7-2414-41CA-834C-219D9C95BA6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B5CB2BFA-BC77-48EE-847A-ABA3B5155081}" type="pres">
      <dgm:prSet presAssocID="{5987F2A7-2414-41CA-834C-219D9C95BA6D}" presName="spaceRect" presStyleCnt="0"/>
      <dgm:spPr/>
    </dgm:pt>
    <dgm:pt modelId="{B31E4F51-AF64-4D6A-9B70-DE30128C9B80}" type="pres">
      <dgm:prSet presAssocID="{5987F2A7-2414-41CA-834C-219D9C95BA6D}" presName="parTx" presStyleLbl="revTx" presStyleIdx="3" presStyleCnt="4">
        <dgm:presLayoutVars>
          <dgm:chMax val="0"/>
          <dgm:chPref val="0"/>
        </dgm:presLayoutVars>
      </dgm:prSet>
      <dgm:spPr/>
    </dgm:pt>
  </dgm:ptLst>
  <dgm:cxnLst>
    <dgm:cxn modelId="{555D8013-FE22-41C9-B78B-33E978A04AC8}" srcId="{85701943-B50E-45E4-9F2C-E7624A63DF4F}" destId="{E5D86657-B84F-4B69-B526-455973F53D10}" srcOrd="1" destOrd="0" parTransId="{BA641934-605D-4310-AB1C-2DA39C8FC20F}" sibTransId="{669DE54F-23A5-4635-8A5B-B431818F6CB8}"/>
    <dgm:cxn modelId="{7D80D038-9BC5-412C-92C0-922F18E5D5C3}" type="presOf" srcId="{7E94D232-74A4-43E9-95AD-28DBCB402A65}" destId="{73FDDBC5-4C7D-49CC-900B-D54E77896BA1}" srcOrd="0" destOrd="0" presId="urn:microsoft.com/office/officeart/2018/2/layout/IconVerticalSolidList"/>
    <dgm:cxn modelId="{3D3AAD49-71FB-4BAC-9AFC-DEC93D50BB7D}" type="presOf" srcId="{85701943-B50E-45E4-9F2C-E7624A63DF4F}" destId="{8CCC0A79-2415-4AE6-B6CF-1C03222AAF9C}" srcOrd="0" destOrd="0" presId="urn:microsoft.com/office/officeart/2018/2/layout/IconVerticalSolidList"/>
    <dgm:cxn modelId="{B19A1895-F4D5-477F-A818-5AE77F42ACC5}" srcId="{85701943-B50E-45E4-9F2C-E7624A63DF4F}" destId="{7E94D232-74A4-43E9-95AD-28DBCB402A65}" srcOrd="0" destOrd="0" parTransId="{295A9006-382B-470E-A2BE-8706F1981900}" sibTransId="{90AE07F9-2C73-471C-A146-EB5FB6459651}"/>
    <dgm:cxn modelId="{8DFE55A1-DEEE-4C2D-BA93-344E66235A75}" srcId="{85701943-B50E-45E4-9F2C-E7624A63DF4F}" destId="{D5950F1B-33F3-43F8-AFDE-BB1871FA3412}" srcOrd="2" destOrd="0" parTransId="{642ACE93-D699-4EBF-820B-436183A978BC}" sibTransId="{7E681748-AC8F-4B1D-8C16-9129CDB43616}"/>
    <dgm:cxn modelId="{6E9CDEA3-64AD-45B0-BA1F-38E401DD68FD}" type="presOf" srcId="{D5950F1B-33F3-43F8-AFDE-BB1871FA3412}" destId="{187B7DD6-0F53-44C7-8E78-124A2C407ECB}" srcOrd="0" destOrd="0" presId="urn:microsoft.com/office/officeart/2018/2/layout/IconVerticalSolidList"/>
    <dgm:cxn modelId="{8C5DD8AA-3A55-4BD1-853D-ED2BA3034FA5}" type="presOf" srcId="{5987F2A7-2414-41CA-834C-219D9C95BA6D}" destId="{B31E4F51-AF64-4D6A-9B70-DE30128C9B80}" srcOrd="0" destOrd="0" presId="urn:microsoft.com/office/officeart/2018/2/layout/IconVerticalSolidList"/>
    <dgm:cxn modelId="{F9BC60B4-894F-4CE3-8A9A-B37E3CB435EB}" type="presOf" srcId="{E5D86657-B84F-4B69-B526-455973F53D10}" destId="{EEE99E43-1E5C-4C80-8388-BFBC14B4E9C3}" srcOrd="0" destOrd="0" presId="urn:microsoft.com/office/officeart/2018/2/layout/IconVerticalSolidList"/>
    <dgm:cxn modelId="{2BE989BE-E2E8-4C8A-B596-90BD90183B0E}" srcId="{85701943-B50E-45E4-9F2C-E7624A63DF4F}" destId="{5987F2A7-2414-41CA-834C-219D9C95BA6D}" srcOrd="3" destOrd="0" parTransId="{A487AA26-17AD-416F-98B0-6907F0B07D6E}" sibTransId="{2F556E69-DEFF-4F0D-8526-7508CAB30DBA}"/>
    <dgm:cxn modelId="{DE5E768B-5F0B-41F0-82F8-EB6C3BD78676}" type="presParOf" srcId="{8CCC0A79-2415-4AE6-B6CF-1C03222AAF9C}" destId="{D90BB66B-946B-4ADB-8FCC-E5CFD0DE26D8}" srcOrd="0" destOrd="0" presId="urn:microsoft.com/office/officeart/2018/2/layout/IconVerticalSolidList"/>
    <dgm:cxn modelId="{84AFA1C5-C176-4F74-BB21-6A501C187F0D}" type="presParOf" srcId="{D90BB66B-946B-4ADB-8FCC-E5CFD0DE26D8}" destId="{D1E84325-38A0-4DB6-823C-0B001FE02810}" srcOrd="0" destOrd="0" presId="urn:microsoft.com/office/officeart/2018/2/layout/IconVerticalSolidList"/>
    <dgm:cxn modelId="{D529C902-7284-4F45-AD6D-66C0CABA562B}" type="presParOf" srcId="{D90BB66B-946B-4ADB-8FCC-E5CFD0DE26D8}" destId="{3474D1E0-868E-4D00-8398-8B2DA9F1229E}" srcOrd="1" destOrd="0" presId="urn:microsoft.com/office/officeart/2018/2/layout/IconVerticalSolidList"/>
    <dgm:cxn modelId="{CC712C93-B6B4-42A4-9762-48B0FC402FD5}" type="presParOf" srcId="{D90BB66B-946B-4ADB-8FCC-E5CFD0DE26D8}" destId="{79789F6A-5434-4FC5-BDFB-67EB803DEE2C}" srcOrd="2" destOrd="0" presId="urn:microsoft.com/office/officeart/2018/2/layout/IconVerticalSolidList"/>
    <dgm:cxn modelId="{FDFDD6A2-6AF7-4D5E-B94E-8B4C54DAC7C3}" type="presParOf" srcId="{D90BB66B-946B-4ADB-8FCC-E5CFD0DE26D8}" destId="{73FDDBC5-4C7D-49CC-900B-D54E77896BA1}" srcOrd="3" destOrd="0" presId="urn:microsoft.com/office/officeart/2018/2/layout/IconVerticalSolidList"/>
    <dgm:cxn modelId="{4E19F8E3-3962-415D-94AE-60DD7444727D}" type="presParOf" srcId="{8CCC0A79-2415-4AE6-B6CF-1C03222AAF9C}" destId="{A912D484-E3F6-4E7E-B3FC-92FEF40D0B3F}" srcOrd="1" destOrd="0" presId="urn:microsoft.com/office/officeart/2018/2/layout/IconVerticalSolidList"/>
    <dgm:cxn modelId="{E9B725F6-5927-4D60-8F03-0706ABD38671}" type="presParOf" srcId="{8CCC0A79-2415-4AE6-B6CF-1C03222AAF9C}" destId="{454BC9E0-93AD-4CB0-B133-2550B7FEDE99}" srcOrd="2" destOrd="0" presId="urn:microsoft.com/office/officeart/2018/2/layout/IconVerticalSolidList"/>
    <dgm:cxn modelId="{17B70913-2BD0-4A81-8556-B4415852E005}" type="presParOf" srcId="{454BC9E0-93AD-4CB0-B133-2550B7FEDE99}" destId="{7AA4B4B2-FDB2-4592-87AD-E74C3D7ABC70}" srcOrd="0" destOrd="0" presId="urn:microsoft.com/office/officeart/2018/2/layout/IconVerticalSolidList"/>
    <dgm:cxn modelId="{4C918AF7-3342-4DEF-ACF2-9E410E2E7458}" type="presParOf" srcId="{454BC9E0-93AD-4CB0-B133-2550B7FEDE99}" destId="{A7482873-6C00-4169-9B4A-E39D11F8254F}" srcOrd="1" destOrd="0" presId="urn:microsoft.com/office/officeart/2018/2/layout/IconVerticalSolidList"/>
    <dgm:cxn modelId="{9D395A8D-B97F-4C31-83FF-5D7B1F1843E8}" type="presParOf" srcId="{454BC9E0-93AD-4CB0-B133-2550B7FEDE99}" destId="{0160B696-D2CD-4AEC-9C10-3BCFD4D40679}" srcOrd="2" destOrd="0" presId="urn:microsoft.com/office/officeart/2018/2/layout/IconVerticalSolidList"/>
    <dgm:cxn modelId="{F1FC0734-1C47-4F72-9457-C59BCE2FB30C}" type="presParOf" srcId="{454BC9E0-93AD-4CB0-B133-2550B7FEDE99}" destId="{EEE99E43-1E5C-4C80-8388-BFBC14B4E9C3}" srcOrd="3" destOrd="0" presId="urn:microsoft.com/office/officeart/2018/2/layout/IconVerticalSolidList"/>
    <dgm:cxn modelId="{EADE7AF3-044C-4E4F-9A1D-4EBC3403B6F5}" type="presParOf" srcId="{8CCC0A79-2415-4AE6-B6CF-1C03222AAF9C}" destId="{C5B473C7-7BCD-45E7-B21F-632C2D7A55C1}" srcOrd="3" destOrd="0" presId="urn:microsoft.com/office/officeart/2018/2/layout/IconVerticalSolidList"/>
    <dgm:cxn modelId="{726FA7A5-3197-4C89-80B7-34457C7BF5F7}" type="presParOf" srcId="{8CCC0A79-2415-4AE6-B6CF-1C03222AAF9C}" destId="{8280193D-6201-4CB6-AAE7-7FC779B60BF5}" srcOrd="4" destOrd="0" presId="urn:microsoft.com/office/officeart/2018/2/layout/IconVerticalSolidList"/>
    <dgm:cxn modelId="{1E784FB4-79CE-489B-97D7-C9D52FEF4B7E}" type="presParOf" srcId="{8280193D-6201-4CB6-AAE7-7FC779B60BF5}" destId="{2302F818-DB25-4CC6-BDA4-9235C5953117}" srcOrd="0" destOrd="0" presId="urn:microsoft.com/office/officeart/2018/2/layout/IconVerticalSolidList"/>
    <dgm:cxn modelId="{153A7520-9ECF-48A5-82D1-C31950DC2AC3}" type="presParOf" srcId="{8280193D-6201-4CB6-AAE7-7FC779B60BF5}" destId="{35EE4E4F-DD06-4B43-8DCB-F867B9FF61BD}" srcOrd="1" destOrd="0" presId="urn:microsoft.com/office/officeart/2018/2/layout/IconVerticalSolidList"/>
    <dgm:cxn modelId="{09EFC403-F69B-4727-A168-BC5DA8BC3F3D}" type="presParOf" srcId="{8280193D-6201-4CB6-AAE7-7FC779B60BF5}" destId="{FBC78BA6-02A5-4368-BC9F-A3AB22A071AC}" srcOrd="2" destOrd="0" presId="urn:microsoft.com/office/officeart/2018/2/layout/IconVerticalSolidList"/>
    <dgm:cxn modelId="{4D21EB65-E329-4853-A1B6-A15A4E5CF9D9}" type="presParOf" srcId="{8280193D-6201-4CB6-AAE7-7FC779B60BF5}" destId="{187B7DD6-0F53-44C7-8E78-124A2C407ECB}" srcOrd="3" destOrd="0" presId="urn:microsoft.com/office/officeart/2018/2/layout/IconVerticalSolidList"/>
    <dgm:cxn modelId="{B7787D39-46C8-480D-8DED-8218F7D2DDDC}" type="presParOf" srcId="{8CCC0A79-2415-4AE6-B6CF-1C03222AAF9C}" destId="{9E9277B3-F039-486F-A3FF-5F80EF040713}" srcOrd="5" destOrd="0" presId="urn:microsoft.com/office/officeart/2018/2/layout/IconVerticalSolidList"/>
    <dgm:cxn modelId="{18535C5E-C719-44C0-A133-212927BDADC2}" type="presParOf" srcId="{8CCC0A79-2415-4AE6-B6CF-1C03222AAF9C}" destId="{C6496D8D-E0F1-4291-B2F0-352F447D899F}" srcOrd="6" destOrd="0" presId="urn:microsoft.com/office/officeart/2018/2/layout/IconVerticalSolidList"/>
    <dgm:cxn modelId="{8CD05067-A311-4318-A399-C91C3B51A792}" type="presParOf" srcId="{C6496D8D-E0F1-4291-B2F0-352F447D899F}" destId="{32474FC0-2CB9-4E3C-A581-7947C4071D51}" srcOrd="0" destOrd="0" presId="urn:microsoft.com/office/officeart/2018/2/layout/IconVerticalSolidList"/>
    <dgm:cxn modelId="{44BC4967-1783-462C-BE3E-27FFB391E8BA}" type="presParOf" srcId="{C6496D8D-E0F1-4291-B2F0-352F447D899F}" destId="{818E4EF0-D37E-4BF1-8530-C86287466502}" srcOrd="1" destOrd="0" presId="urn:microsoft.com/office/officeart/2018/2/layout/IconVerticalSolidList"/>
    <dgm:cxn modelId="{DFCAF898-C8CC-453E-A3A9-A8241F2FF84E}" type="presParOf" srcId="{C6496D8D-E0F1-4291-B2F0-352F447D899F}" destId="{B5CB2BFA-BC77-48EE-847A-ABA3B5155081}" srcOrd="2" destOrd="0" presId="urn:microsoft.com/office/officeart/2018/2/layout/IconVerticalSolidList"/>
    <dgm:cxn modelId="{093A4B69-82F8-4E47-AD1C-DB04894A06FC}" type="presParOf" srcId="{C6496D8D-E0F1-4291-B2F0-352F447D899F}" destId="{B31E4F51-AF64-4D6A-9B70-DE30128C9B8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20E0F-D8A1-4EBB-9C37-78F5E6841460}">
      <dsp:nvSpPr>
        <dsp:cNvPr id="0" name=""/>
        <dsp:cNvSpPr/>
      </dsp:nvSpPr>
      <dsp:spPr>
        <a:xfrm>
          <a:off x="0" y="4086"/>
          <a:ext cx="6496050" cy="76375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E35CF9-5626-4006-A875-A25EEA7415FA}">
      <dsp:nvSpPr>
        <dsp:cNvPr id="0" name=""/>
        <dsp:cNvSpPr/>
      </dsp:nvSpPr>
      <dsp:spPr>
        <a:xfrm>
          <a:off x="231035" y="175930"/>
          <a:ext cx="420474" cy="4200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8D8F1A0-A315-4FC0-9CD1-3945BF0B71EC}">
      <dsp:nvSpPr>
        <dsp:cNvPr id="0" name=""/>
        <dsp:cNvSpPr/>
      </dsp:nvSpPr>
      <dsp:spPr>
        <a:xfrm>
          <a:off x="882544" y="4086"/>
          <a:ext cx="5255121" cy="76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909" tIns="80909" rIns="80909" bIns="80909" numCol="1" spcCol="1270" anchor="ctr" anchorCtr="0">
          <a:noAutofit/>
        </a:bodyPr>
        <a:lstStyle/>
        <a:p>
          <a:pPr marL="0" lvl="0" indent="0" algn="l" defTabSz="622300">
            <a:lnSpc>
              <a:spcPct val="100000"/>
            </a:lnSpc>
            <a:spcBef>
              <a:spcPct val="0"/>
            </a:spcBef>
            <a:spcAft>
              <a:spcPct val="35000"/>
            </a:spcAft>
            <a:buNone/>
          </a:pPr>
          <a:r>
            <a:rPr lang="en-US" sz="1400" kern="1200" dirty="0"/>
            <a:t>Foreign trade accounted for 48.8% of India's GDP in 2017</a:t>
          </a:r>
        </a:p>
      </dsp:txBody>
      <dsp:txXfrm>
        <a:off x="882544" y="4086"/>
        <a:ext cx="5255121" cy="764499"/>
      </dsp:txXfrm>
    </dsp:sp>
    <dsp:sp modelId="{39B0A4B6-8067-4231-82CF-73A511B717AD}">
      <dsp:nvSpPr>
        <dsp:cNvPr id="0" name=""/>
        <dsp:cNvSpPr/>
      </dsp:nvSpPr>
      <dsp:spPr>
        <a:xfrm>
          <a:off x="0" y="953918"/>
          <a:ext cx="6496050" cy="76375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8FB966-1C90-47FF-B7F4-21292F747FCC}">
      <dsp:nvSpPr>
        <dsp:cNvPr id="0" name=""/>
        <dsp:cNvSpPr/>
      </dsp:nvSpPr>
      <dsp:spPr>
        <a:xfrm>
          <a:off x="231035" y="1125762"/>
          <a:ext cx="420474" cy="4200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016164F-AF7F-408C-A911-1AFCD7B4644C}">
      <dsp:nvSpPr>
        <dsp:cNvPr id="0" name=""/>
        <dsp:cNvSpPr/>
      </dsp:nvSpPr>
      <dsp:spPr>
        <a:xfrm>
          <a:off x="882544" y="953918"/>
          <a:ext cx="5255121" cy="76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909" tIns="80909" rIns="80909" bIns="80909" numCol="1" spcCol="1270" anchor="ctr" anchorCtr="0">
          <a:noAutofit/>
        </a:bodyPr>
        <a:lstStyle/>
        <a:p>
          <a:pPr marL="0" lvl="0" indent="0" algn="l" defTabSz="622300">
            <a:lnSpc>
              <a:spcPct val="100000"/>
            </a:lnSpc>
            <a:spcBef>
              <a:spcPct val="0"/>
            </a:spcBef>
            <a:spcAft>
              <a:spcPct val="35000"/>
            </a:spcAft>
            <a:buNone/>
          </a:pPr>
          <a:r>
            <a:rPr lang="en-US" sz="1400" kern="1200" dirty="0"/>
            <a:t>India exports approximately 7500 commodities to about 190 countries, and imports around 6000 products from 140 countries</a:t>
          </a:r>
        </a:p>
      </dsp:txBody>
      <dsp:txXfrm>
        <a:off x="882544" y="953918"/>
        <a:ext cx="5255121" cy="764499"/>
      </dsp:txXfrm>
    </dsp:sp>
    <dsp:sp modelId="{1B05B75E-F16F-43A1-A513-D3D7EDEEC678}">
      <dsp:nvSpPr>
        <dsp:cNvPr id="0" name=""/>
        <dsp:cNvSpPr/>
      </dsp:nvSpPr>
      <dsp:spPr>
        <a:xfrm>
          <a:off x="0" y="1903750"/>
          <a:ext cx="6496050" cy="76375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53F216-34B5-4EF5-BF08-326F80E72AFE}">
      <dsp:nvSpPr>
        <dsp:cNvPr id="0" name=""/>
        <dsp:cNvSpPr/>
      </dsp:nvSpPr>
      <dsp:spPr>
        <a:xfrm>
          <a:off x="231035" y="2075594"/>
          <a:ext cx="420474" cy="4200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4A9DF17-0324-4602-8692-4A1DA2B9D498}">
      <dsp:nvSpPr>
        <dsp:cNvPr id="0" name=""/>
        <dsp:cNvSpPr/>
      </dsp:nvSpPr>
      <dsp:spPr>
        <a:xfrm>
          <a:off x="882544" y="1903750"/>
          <a:ext cx="5255121" cy="76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909" tIns="80909" rIns="80909" bIns="80909" numCol="1" spcCol="1270" anchor="ctr" anchorCtr="0">
          <a:noAutofit/>
        </a:bodyPr>
        <a:lstStyle/>
        <a:p>
          <a:pPr marL="0" lvl="0" indent="0" algn="l" defTabSz="622300">
            <a:lnSpc>
              <a:spcPct val="100000"/>
            </a:lnSpc>
            <a:spcBef>
              <a:spcPct val="0"/>
            </a:spcBef>
            <a:spcAft>
              <a:spcPct val="35000"/>
            </a:spcAft>
            <a:buNone/>
          </a:pPr>
          <a:r>
            <a:rPr lang="en-US" sz="1400" kern="1200" dirty="0"/>
            <a:t>India exported US$318.2 billion and imported $462.9 billion worth of commodities in 2014</a:t>
          </a:r>
        </a:p>
      </dsp:txBody>
      <dsp:txXfrm>
        <a:off x="882544" y="1903750"/>
        <a:ext cx="5255121" cy="764499"/>
      </dsp:txXfrm>
    </dsp:sp>
    <dsp:sp modelId="{0B30B495-2E12-40A2-9CB8-9A31B744B7B3}">
      <dsp:nvSpPr>
        <dsp:cNvPr id="0" name=""/>
        <dsp:cNvSpPr/>
      </dsp:nvSpPr>
      <dsp:spPr>
        <a:xfrm>
          <a:off x="0" y="2853582"/>
          <a:ext cx="6496050" cy="763752"/>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22454E-F1BE-4377-AA1E-D010F2D539D1}">
      <dsp:nvSpPr>
        <dsp:cNvPr id="0" name=""/>
        <dsp:cNvSpPr/>
      </dsp:nvSpPr>
      <dsp:spPr>
        <a:xfrm>
          <a:off x="231035" y="3025426"/>
          <a:ext cx="420474" cy="4200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EE1B3AD-8C21-42DC-A666-32FAEC750B5E}">
      <dsp:nvSpPr>
        <dsp:cNvPr id="0" name=""/>
        <dsp:cNvSpPr/>
      </dsp:nvSpPr>
      <dsp:spPr>
        <a:xfrm>
          <a:off x="882544" y="2853582"/>
          <a:ext cx="5255121" cy="76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909" tIns="80909" rIns="80909" bIns="80909" numCol="1" spcCol="1270" anchor="ctr" anchorCtr="0">
          <a:noAutofit/>
        </a:bodyPr>
        <a:lstStyle/>
        <a:p>
          <a:pPr marL="0" lvl="0" indent="0" algn="l" defTabSz="622300">
            <a:lnSpc>
              <a:spcPct val="100000"/>
            </a:lnSpc>
            <a:spcBef>
              <a:spcPct val="0"/>
            </a:spcBef>
            <a:spcAft>
              <a:spcPct val="35000"/>
            </a:spcAft>
            <a:buNone/>
          </a:pPr>
          <a:r>
            <a:rPr lang="en-US" sz="1400" kern="1200" dirty="0"/>
            <a:t>India's largest trading partners in descending order of value of total trade are the UAE, China, United States, Saudi Arabia, Switzerland, Singapore, Germany, Hong Kong, Indonesia, Iraq, Russia and Japan</a:t>
          </a:r>
        </a:p>
      </dsp:txBody>
      <dsp:txXfrm>
        <a:off x="882544" y="2853582"/>
        <a:ext cx="5255121" cy="764499"/>
      </dsp:txXfrm>
    </dsp:sp>
    <dsp:sp modelId="{952D6508-E90B-44FE-970E-A07249736824}">
      <dsp:nvSpPr>
        <dsp:cNvPr id="0" name=""/>
        <dsp:cNvSpPr/>
      </dsp:nvSpPr>
      <dsp:spPr>
        <a:xfrm>
          <a:off x="0" y="3808247"/>
          <a:ext cx="6496050" cy="763752"/>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C52005-33F1-4701-8AF9-9638DD71C7AB}">
      <dsp:nvSpPr>
        <dsp:cNvPr id="0" name=""/>
        <dsp:cNvSpPr/>
      </dsp:nvSpPr>
      <dsp:spPr>
        <a:xfrm>
          <a:off x="231035" y="3975258"/>
          <a:ext cx="420474" cy="420063"/>
        </a:xfrm>
        <a:prstGeom prst="rect">
          <a:avLst/>
        </a:prstGeom>
        <a:solidFill>
          <a:schemeClr val="bg1">
            <a:hueOff val="0"/>
            <a:satOff val="0"/>
            <a:lumOff val="0"/>
            <a:alphaOff val="0"/>
          </a:schemeClr>
        </a:solid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65421D-382F-4573-91E2-E0C3C34C747C}">
      <dsp:nvSpPr>
        <dsp:cNvPr id="0" name=""/>
        <dsp:cNvSpPr/>
      </dsp:nvSpPr>
      <dsp:spPr>
        <a:xfrm>
          <a:off x="882544" y="3803414"/>
          <a:ext cx="5255121" cy="76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909" tIns="80909" rIns="80909" bIns="80909" numCol="1" spcCol="1270" anchor="ctr" anchorCtr="0">
          <a:noAutofit/>
        </a:bodyPr>
        <a:lstStyle/>
        <a:p>
          <a:pPr marL="0" lvl="0" indent="0" algn="l" defTabSz="622300">
            <a:lnSpc>
              <a:spcPct val="100000"/>
            </a:lnSpc>
            <a:spcBef>
              <a:spcPct val="0"/>
            </a:spcBef>
            <a:spcAft>
              <a:spcPct val="35000"/>
            </a:spcAft>
            <a:buNone/>
          </a:pPr>
          <a:endParaRPr lang="en-US" sz="1400" kern="1200" dirty="0"/>
        </a:p>
      </dsp:txBody>
      <dsp:txXfrm>
        <a:off x="882544" y="3803414"/>
        <a:ext cx="5255121" cy="7644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E84325-38A0-4DB6-823C-0B001FE02810}">
      <dsp:nvSpPr>
        <dsp:cNvPr id="0" name=""/>
        <dsp:cNvSpPr/>
      </dsp:nvSpPr>
      <dsp:spPr>
        <a:xfrm>
          <a:off x="0" y="1897"/>
          <a:ext cx="6496050" cy="96172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74D1E0-868E-4D00-8398-8B2DA9F1229E}">
      <dsp:nvSpPr>
        <dsp:cNvPr id="0" name=""/>
        <dsp:cNvSpPr/>
      </dsp:nvSpPr>
      <dsp:spPr>
        <a:xfrm>
          <a:off x="290922" y="218286"/>
          <a:ext cx="528950" cy="5289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3FDDBC5-4C7D-49CC-900B-D54E77896BA1}">
      <dsp:nvSpPr>
        <dsp:cNvPr id="0" name=""/>
        <dsp:cNvSpPr/>
      </dsp:nvSpPr>
      <dsp:spPr>
        <a:xfrm>
          <a:off x="1110795" y="1897"/>
          <a:ext cx="5385254" cy="961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83" tIns="101783" rIns="101783" bIns="101783" numCol="1" spcCol="1270" anchor="ctr" anchorCtr="0">
          <a:noAutofit/>
        </a:bodyPr>
        <a:lstStyle/>
        <a:p>
          <a:pPr marL="0" lvl="0" indent="0" algn="l" defTabSz="755650">
            <a:lnSpc>
              <a:spcPct val="90000"/>
            </a:lnSpc>
            <a:spcBef>
              <a:spcPct val="0"/>
            </a:spcBef>
            <a:spcAft>
              <a:spcPct val="35000"/>
            </a:spcAft>
            <a:buNone/>
          </a:pPr>
          <a:r>
            <a:rPr lang="en-US" sz="1700" kern="1200" dirty="0"/>
            <a:t>The analysis is done using Python, executed in Spyder IDE within a Windows Platform</a:t>
          </a:r>
        </a:p>
      </dsp:txBody>
      <dsp:txXfrm>
        <a:off x="1110795" y="1897"/>
        <a:ext cx="5385254" cy="961727"/>
      </dsp:txXfrm>
    </dsp:sp>
    <dsp:sp modelId="{7AA4B4B2-FDB2-4592-87AD-E74C3D7ABC70}">
      <dsp:nvSpPr>
        <dsp:cNvPr id="0" name=""/>
        <dsp:cNvSpPr/>
      </dsp:nvSpPr>
      <dsp:spPr>
        <a:xfrm>
          <a:off x="0" y="1204056"/>
          <a:ext cx="6496050" cy="96172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482873-6C00-4169-9B4A-E39D11F8254F}">
      <dsp:nvSpPr>
        <dsp:cNvPr id="0" name=""/>
        <dsp:cNvSpPr/>
      </dsp:nvSpPr>
      <dsp:spPr>
        <a:xfrm>
          <a:off x="290922" y="1420445"/>
          <a:ext cx="528950" cy="5289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EE99E43-1E5C-4C80-8388-BFBC14B4E9C3}">
      <dsp:nvSpPr>
        <dsp:cNvPr id="0" name=""/>
        <dsp:cNvSpPr/>
      </dsp:nvSpPr>
      <dsp:spPr>
        <a:xfrm>
          <a:off x="1110795" y="1204056"/>
          <a:ext cx="5385254" cy="961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83" tIns="101783" rIns="101783" bIns="101783" numCol="1" spcCol="1270" anchor="ctr" anchorCtr="0">
          <a:noAutofit/>
        </a:bodyPr>
        <a:lstStyle/>
        <a:p>
          <a:pPr marL="0" lvl="0" indent="0" algn="l" defTabSz="755650">
            <a:lnSpc>
              <a:spcPct val="90000"/>
            </a:lnSpc>
            <a:spcBef>
              <a:spcPct val="0"/>
            </a:spcBef>
            <a:spcAft>
              <a:spcPct val="35000"/>
            </a:spcAft>
            <a:buNone/>
          </a:pPr>
          <a:r>
            <a:rPr lang="en-US" sz="1700" kern="1200" dirty="0"/>
            <a:t>Firstly and foremost we import Python libraries like </a:t>
          </a:r>
          <a:r>
            <a:rPr lang="en-US" sz="1700" kern="1200" dirty="0" err="1"/>
            <a:t>numpy</a:t>
          </a:r>
          <a:r>
            <a:rPr lang="en-US" sz="1700" kern="1200" dirty="0"/>
            <a:t>, pandas, matplotlib, seaborn, </a:t>
          </a:r>
          <a:r>
            <a:rPr lang="en-US" sz="1700" kern="1200" dirty="0" err="1"/>
            <a:t>squarify</a:t>
          </a:r>
          <a:r>
            <a:rPr lang="en-US" sz="1700" kern="1200" dirty="0"/>
            <a:t>, and </a:t>
          </a:r>
          <a:r>
            <a:rPr lang="en-US" sz="1700" kern="1200" dirty="0" err="1"/>
            <a:t>plotly</a:t>
          </a:r>
          <a:endParaRPr lang="en-US" sz="1700" kern="1200" dirty="0"/>
        </a:p>
      </dsp:txBody>
      <dsp:txXfrm>
        <a:off x="1110795" y="1204056"/>
        <a:ext cx="5385254" cy="961727"/>
      </dsp:txXfrm>
    </dsp:sp>
    <dsp:sp modelId="{2302F818-DB25-4CC6-BDA4-9235C5953117}">
      <dsp:nvSpPr>
        <dsp:cNvPr id="0" name=""/>
        <dsp:cNvSpPr/>
      </dsp:nvSpPr>
      <dsp:spPr>
        <a:xfrm>
          <a:off x="0" y="2406215"/>
          <a:ext cx="6496050" cy="96172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EE4E4F-DD06-4B43-8DCB-F867B9FF61BD}">
      <dsp:nvSpPr>
        <dsp:cNvPr id="0" name=""/>
        <dsp:cNvSpPr/>
      </dsp:nvSpPr>
      <dsp:spPr>
        <a:xfrm>
          <a:off x="290922" y="2622604"/>
          <a:ext cx="528950" cy="5289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87B7DD6-0F53-44C7-8E78-124A2C407ECB}">
      <dsp:nvSpPr>
        <dsp:cNvPr id="0" name=""/>
        <dsp:cNvSpPr/>
      </dsp:nvSpPr>
      <dsp:spPr>
        <a:xfrm>
          <a:off x="1110795" y="2406215"/>
          <a:ext cx="5385254" cy="961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83" tIns="101783" rIns="101783" bIns="101783" numCol="1" spcCol="1270" anchor="ctr" anchorCtr="0">
          <a:noAutofit/>
        </a:bodyPr>
        <a:lstStyle/>
        <a:p>
          <a:pPr marL="0" lvl="0" indent="0" algn="l" defTabSz="755650">
            <a:lnSpc>
              <a:spcPct val="90000"/>
            </a:lnSpc>
            <a:spcBef>
              <a:spcPct val="0"/>
            </a:spcBef>
            <a:spcAft>
              <a:spcPct val="35000"/>
            </a:spcAft>
            <a:buNone/>
          </a:pPr>
          <a:r>
            <a:rPr lang="en-US" sz="1700" kern="1200" dirty="0"/>
            <a:t>Basically used for algebra, processing, charts, graphs, and figures like </a:t>
          </a:r>
          <a:r>
            <a:rPr lang="en-US" sz="1700" kern="1200" dirty="0" err="1"/>
            <a:t>Treemaps</a:t>
          </a:r>
          <a:endParaRPr lang="en-US" sz="1700" kern="1200" dirty="0"/>
        </a:p>
      </dsp:txBody>
      <dsp:txXfrm>
        <a:off x="1110795" y="2406215"/>
        <a:ext cx="5385254" cy="961727"/>
      </dsp:txXfrm>
    </dsp:sp>
    <dsp:sp modelId="{32474FC0-2CB9-4E3C-A581-7947C4071D51}">
      <dsp:nvSpPr>
        <dsp:cNvPr id="0" name=""/>
        <dsp:cNvSpPr/>
      </dsp:nvSpPr>
      <dsp:spPr>
        <a:xfrm>
          <a:off x="0" y="3608375"/>
          <a:ext cx="6496050" cy="96172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8E4EF0-D37E-4BF1-8530-C86287466502}">
      <dsp:nvSpPr>
        <dsp:cNvPr id="0" name=""/>
        <dsp:cNvSpPr/>
      </dsp:nvSpPr>
      <dsp:spPr>
        <a:xfrm>
          <a:off x="290922" y="3824763"/>
          <a:ext cx="528950" cy="5289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31E4F51-AF64-4D6A-9B70-DE30128C9B80}">
      <dsp:nvSpPr>
        <dsp:cNvPr id="0" name=""/>
        <dsp:cNvSpPr/>
      </dsp:nvSpPr>
      <dsp:spPr>
        <a:xfrm>
          <a:off x="1110795" y="3608375"/>
          <a:ext cx="5385254" cy="961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83" tIns="101783" rIns="101783" bIns="101783" numCol="1" spcCol="1270" anchor="ctr" anchorCtr="0">
          <a:noAutofit/>
        </a:bodyPr>
        <a:lstStyle/>
        <a:p>
          <a:pPr marL="0" lvl="0" indent="0" algn="l" defTabSz="755650">
            <a:lnSpc>
              <a:spcPct val="90000"/>
            </a:lnSpc>
            <a:spcBef>
              <a:spcPct val="0"/>
            </a:spcBef>
            <a:spcAft>
              <a:spcPct val="35000"/>
            </a:spcAft>
            <a:buNone/>
          </a:pPr>
          <a:r>
            <a:rPr lang="en-US" sz="1700" kern="1200" dirty="0"/>
            <a:t>We import the data into our Spyder IDE. Assigning the import data and export data to </a:t>
          </a:r>
          <a:r>
            <a:rPr lang="en-US" sz="1700" kern="1200" dirty="0" err="1"/>
            <a:t>data_import</a:t>
          </a:r>
          <a:r>
            <a:rPr lang="en-US" sz="1700" kern="1200" dirty="0"/>
            <a:t> and </a:t>
          </a:r>
          <a:r>
            <a:rPr lang="en-US" sz="1700" kern="1200" dirty="0" err="1"/>
            <a:t>data_export</a:t>
          </a:r>
          <a:r>
            <a:rPr lang="en-US" sz="1700" kern="1200" dirty="0"/>
            <a:t> variables, respectively </a:t>
          </a:r>
        </a:p>
      </dsp:txBody>
      <dsp:txXfrm>
        <a:off x="1110795" y="3608375"/>
        <a:ext cx="5385254" cy="96172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F8DB19D-8311-4CDC-9BEF-5B221F1D3BB5}" type="datetimeFigureOut">
              <a:rPr lang="en-US" smtClean="0"/>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67361E-164B-4A17-B3E1-C3017AFB422A}" type="slidenum">
              <a:rPr lang="en-US" smtClean="0"/>
              <a:t>‹#›</a:t>
            </a:fld>
            <a:endParaRPr lang="en-US"/>
          </a:p>
        </p:txBody>
      </p:sp>
    </p:spTree>
    <p:extLst>
      <p:ext uri="{BB962C8B-B14F-4D97-AF65-F5344CB8AC3E}">
        <p14:creationId xmlns:p14="http://schemas.microsoft.com/office/powerpoint/2010/main" val="19272945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F8DB19D-8311-4CDC-9BEF-5B221F1D3BB5}" type="datetimeFigureOut">
              <a:rPr lang="en-US" smtClean="0"/>
              <a:t>3/4/2020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67361E-164B-4A17-B3E1-C3017AFB422A}" type="slidenum">
              <a:rPr lang="en-US" smtClean="0"/>
              <a:t>‹#›</a:t>
            </a:fld>
            <a:endParaRPr lang="en-US"/>
          </a:p>
        </p:txBody>
      </p:sp>
    </p:spTree>
    <p:extLst>
      <p:ext uri="{BB962C8B-B14F-4D97-AF65-F5344CB8AC3E}">
        <p14:creationId xmlns:p14="http://schemas.microsoft.com/office/powerpoint/2010/main" val="458443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F8DB19D-8311-4CDC-9BEF-5B221F1D3BB5}" type="datetimeFigureOut">
              <a:rPr lang="en-US" smtClean="0"/>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67361E-164B-4A17-B3E1-C3017AFB422A}" type="slidenum">
              <a:rPr lang="en-US" smtClean="0"/>
              <a:t>‹#›</a:t>
            </a:fld>
            <a:endParaRPr lang="en-US"/>
          </a:p>
        </p:txBody>
      </p:sp>
    </p:spTree>
    <p:extLst>
      <p:ext uri="{BB962C8B-B14F-4D97-AF65-F5344CB8AC3E}">
        <p14:creationId xmlns:p14="http://schemas.microsoft.com/office/powerpoint/2010/main" val="3505410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F8DB19D-8311-4CDC-9BEF-5B221F1D3BB5}" type="datetimeFigureOut">
              <a:rPr lang="en-US" smtClean="0"/>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67361E-164B-4A17-B3E1-C3017AFB422A}"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4389869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8DB19D-8311-4CDC-9BEF-5B221F1D3BB5}" type="datetimeFigureOut">
              <a:rPr lang="en-US" smtClean="0"/>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67361E-164B-4A17-B3E1-C3017AFB422A}" type="slidenum">
              <a:rPr lang="en-US" smtClean="0"/>
              <a:t>‹#›</a:t>
            </a:fld>
            <a:endParaRPr lang="en-US"/>
          </a:p>
        </p:txBody>
      </p:sp>
    </p:spTree>
    <p:extLst>
      <p:ext uri="{BB962C8B-B14F-4D97-AF65-F5344CB8AC3E}">
        <p14:creationId xmlns:p14="http://schemas.microsoft.com/office/powerpoint/2010/main" val="25091316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F8DB19D-8311-4CDC-9BEF-5B221F1D3BB5}" type="datetimeFigureOut">
              <a:rPr lang="en-US" smtClean="0"/>
              <a:t>3/4/2020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67361E-164B-4A17-B3E1-C3017AFB422A}" type="slidenum">
              <a:rPr lang="en-US" smtClean="0"/>
              <a:t>‹#›</a:t>
            </a:fld>
            <a:endParaRPr lang="en-US"/>
          </a:p>
        </p:txBody>
      </p:sp>
    </p:spTree>
    <p:extLst>
      <p:ext uri="{BB962C8B-B14F-4D97-AF65-F5344CB8AC3E}">
        <p14:creationId xmlns:p14="http://schemas.microsoft.com/office/powerpoint/2010/main" val="27021019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F8DB19D-8311-4CDC-9BEF-5B221F1D3BB5}" type="datetimeFigureOut">
              <a:rPr lang="en-US" smtClean="0"/>
              <a:t>3/4/2020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67361E-164B-4A17-B3E1-C3017AFB422A}" type="slidenum">
              <a:rPr lang="en-US" smtClean="0"/>
              <a:t>‹#›</a:t>
            </a:fld>
            <a:endParaRPr lang="en-US"/>
          </a:p>
        </p:txBody>
      </p:sp>
    </p:spTree>
    <p:extLst>
      <p:ext uri="{BB962C8B-B14F-4D97-AF65-F5344CB8AC3E}">
        <p14:creationId xmlns:p14="http://schemas.microsoft.com/office/powerpoint/2010/main" val="6664297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8DB19D-8311-4CDC-9BEF-5B221F1D3BB5}" type="datetimeFigureOut">
              <a:rPr lang="en-US" smtClean="0"/>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67361E-164B-4A17-B3E1-C3017AFB422A}" type="slidenum">
              <a:rPr lang="en-US" smtClean="0"/>
              <a:t>‹#›</a:t>
            </a:fld>
            <a:endParaRPr lang="en-US"/>
          </a:p>
        </p:txBody>
      </p:sp>
    </p:spTree>
    <p:extLst>
      <p:ext uri="{BB962C8B-B14F-4D97-AF65-F5344CB8AC3E}">
        <p14:creationId xmlns:p14="http://schemas.microsoft.com/office/powerpoint/2010/main" val="36071547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8DB19D-8311-4CDC-9BEF-5B221F1D3BB5}" type="datetimeFigureOut">
              <a:rPr lang="en-US" smtClean="0"/>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67361E-164B-4A17-B3E1-C3017AFB422A}" type="slidenum">
              <a:rPr lang="en-US" smtClean="0"/>
              <a:t>‹#›</a:t>
            </a:fld>
            <a:endParaRPr lang="en-US"/>
          </a:p>
        </p:txBody>
      </p:sp>
    </p:spTree>
    <p:extLst>
      <p:ext uri="{BB962C8B-B14F-4D97-AF65-F5344CB8AC3E}">
        <p14:creationId xmlns:p14="http://schemas.microsoft.com/office/powerpoint/2010/main" val="2421914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2F8DB19D-8311-4CDC-9BEF-5B221F1D3BB5}" type="datetimeFigureOut">
              <a:rPr lang="en-US" smtClean="0"/>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67361E-164B-4A17-B3E1-C3017AFB422A}" type="slidenum">
              <a:rPr lang="en-US" smtClean="0"/>
              <a:t>‹#›</a:t>
            </a:fld>
            <a:endParaRPr lang="en-US"/>
          </a:p>
        </p:txBody>
      </p:sp>
    </p:spTree>
    <p:extLst>
      <p:ext uri="{BB962C8B-B14F-4D97-AF65-F5344CB8AC3E}">
        <p14:creationId xmlns:p14="http://schemas.microsoft.com/office/powerpoint/2010/main" val="4047975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8DB19D-8311-4CDC-9BEF-5B221F1D3BB5}" type="datetimeFigureOut">
              <a:rPr lang="en-US" smtClean="0"/>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67361E-164B-4A17-B3E1-C3017AFB422A}" type="slidenum">
              <a:rPr lang="en-US" smtClean="0"/>
              <a:t>‹#›</a:t>
            </a:fld>
            <a:endParaRPr lang="en-US"/>
          </a:p>
        </p:txBody>
      </p:sp>
    </p:spTree>
    <p:extLst>
      <p:ext uri="{BB962C8B-B14F-4D97-AF65-F5344CB8AC3E}">
        <p14:creationId xmlns:p14="http://schemas.microsoft.com/office/powerpoint/2010/main" val="460481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F8DB19D-8311-4CDC-9BEF-5B221F1D3BB5}" type="datetimeFigureOut">
              <a:rPr lang="en-US" smtClean="0"/>
              <a:t>3/4/2020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67361E-164B-4A17-B3E1-C3017AFB422A}" type="slidenum">
              <a:rPr lang="en-US" smtClean="0"/>
              <a:t>‹#›</a:t>
            </a:fld>
            <a:endParaRPr lang="en-US"/>
          </a:p>
        </p:txBody>
      </p:sp>
    </p:spTree>
    <p:extLst>
      <p:ext uri="{BB962C8B-B14F-4D97-AF65-F5344CB8AC3E}">
        <p14:creationId xmlns:p14="http://schemas.microsoft.com/office/powerpoint/2010/main" val="3931109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8DB19D-8311-4CDC-9BEF-5B221F1D3BB5}" type="datetimeFigureOut">
              <a:rPr lang="en-US" smtClean="0"/>
              <a:t>3/4/2020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67361E-164B-4A17-B3E1-C3017AFB422A}" type="slidenum">
              <a:rPr lang="en-US" smtClean="0"/>
              <a:t>‹#›</a:t>
            </a:fld>
            <a:endParaRPr lang="en-US"/>
          </a:p>
        </p:txBody>
      </p:sp>
    </p:spTree>
    <p:extLst>
      <p:ext uri="{BB962C8B-B14F-4D97-AF65-F5344CB8AC3E}">
        <p14:creationId xmlns:p14="http://schemas.microsoft.com/office/powerpoint/2010/main" val="3182843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2F8DB19D-8311-4CDC-9BEF-5B221F1D3BB5}" type="datetimeFigureOut">
              <a:rPr lang="en-US" smtClean="0"/>
              <a:t>3/4/2020</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C467361E-164B-4A17-B3E1-C3017AFB422A}" type="slidenum">
              <a:rPr lang="en-US" smtClean="0"/>
              <a:t>‹#›</a:t>
            </a:fld>
            <a:endParaRPr lang="en-US"/>
          </a:p>
        </p:txBody>
      </p:sp>
    </p:spTree>
    <p:extLst>
      <p:ext uri="{BB962C8B-B14F-4D97-AF65-F5344CB8AC3E}">
        <p14:creationId xmlns:p14="http://schemas.microsoft.com/office/powerpoint/2010/main" val="430286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2F8DB19D-8311-4CDC-9BEF-5B221F1D3BB5}" type="datetimeFigureOut">
              <a:rPr lang="en-US" smtClean="0"/>
              <a:t>3/4/2020</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C467361E-164B-4A17-B3E1-C3017AFB422A}" type="slidenum">
              <a:rPr lang="en-US" smtClean="0"/>
              <a:t>‹#›</a:t>
            </a:fld>
            <a:endParaRPr lang="en-US"/>
          </a:p>
        </p:txBody>
      </p:sp>
    </p:spTree>
    <p:extLst>
      <p:ext uri="{BB962C8B-B14F-4D97-AF65-F5344CB8AC3E}">
        <p14:creationId xmlns:p14="http://schemas.microsoft.com/office/powerpoint/2010/main" val="3546755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2F8DB19D-8311-4CDC-9BEF-5B221F1D3BB5}" type="datetimeFigureOut">
              <a:rPr lang="en-US" smtClean="0"/>
              <a:t>3/4/2020</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C467361E-164B-4A17-B3E1-C3017AFB422A}" type="slidenum">
              <a:rPr lang="en-US" smtClean="0"/>
              <a:t>‹#›</a:t>
            </a:fld>
            <a:endParaRPr lang="en-US"/>
          </a:p>
        </p:txBody>
      </p:sp>
    </p:spTree>
    <p:extLst>
      <p:ext uri="{BB962C8B-B14F-4D97-AF65-F5344CB8AC3E}">
        <p14:creationId xmlns:p14="http://schemas.microsoft.com/office/powerpoint/2010/main" val="4271254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F8DB19D-8311-4CDC-9BEF-5B221F1D3BB5}" type="datetimeFigureOut">
              <a:rPr lang="en-US" smtClean="0"/>
              <a:t>3/4/2020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67361E-164B-4A17-B3E1-C3017AFB422A}" type="slidenum">
              <a:rPr lang="en-US" smtClean="0"/>
              <a:t>‹#›</a:t>
            </a:fld>
            <a:endParaRPr lang="en-US"/>
          </a:p>
        </p:txBody>
      </p:sp>
    </p:spTree>
    <p:extLst>
      <p:ext uri="{BB962C8B-B14F-4D97-AF65-F5344CB8AC3E}">
        <p14:creationId xmlns:p14="http://schemas.microsoft.com/office/powerpoint/2010/main" val="1885893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2F8DB19D-8311-4CDC-9BEF-5B221F1D3BB5}" type="datetimeFigureOut">
              <a:rPr lang="en-US" smtClean="0"/>
              <a:t>3/4/2020</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467361E-164B-4A17-B3E1-C3017AFB422A}" type="slidenum">
              <a:rPr lang="en-US" smtClean="0"/>
              <a:t>‹#›</a:t>
            </a:fld>
            <a:endParaRPr lang="en-US"/>
          </a:p>
        </p:txBody>
      </p:sp>
    </p:spTree>
    <p:extLst>
      <p:ext uri="{BB962C8B-B14F-4D97-AF65-F5344CB8AC3E}">
        <p14:creationId xmlns:p14="http://schemas.microsoft.com/office/powerpoint/2010/main" val="16481384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heconversation.com/to-service-global-trade-todays-ships-and-cargo-are-smarter-than-ever-46032" TargetMode="External"/><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hyperlink" Target="https://creativecommons.org/licenses/by-nd/3.0/"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hockeyfortheladies.blogspot.com/2010/05/hftl-hockey-player-suggestion-box.html" TargetMode="External"/><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pexels.com/photo/blue-background-conclusion-1888005/"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theconversation.com/to-service-global-trade-todays-ships-and-cargo-are-smarter-than-ever-46032" TargetMode="External"/><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hyperlink" Target="https://creativecommons.org/licenses/by-nd/3.0/" TargetMode="External"/></Relationships>
</file>

<file path=ppt/slides/_rels/slide20.xml.rels><?xml version="1.0" encoding="UTF-8" standalone="yes"?>
<Relationships xmlns="http://schemas.openxmlformats.org/package/2006/relationships"><Relationship Id="rId8" Type="http://schemas.openxmlformats.org/officeDocument/2006/relationships/hyperlink" Target="http://edm310.blogspot.com/2014/11/another-thank-you-i-just-want-to-thank.html" TargetMode="External"/><Relationship Id="rId3" Type="http://schemas.openxmlformats.org/officeDocument/2006/relationships/image" Target="../media/image2.png"/><Relationship Id="rId7" Type="http://schemas.openxmlformats.org/officeDocument/2006/relationships/image" Target="../media/image43.gif"/><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www.thebluediamondgallery.com/handwriting/d/data.html" TargetMode="Externa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sky, outdoor&#10;&#10;Description automatically generated">
            <a:extLst>
              <a:ext uri="{FF2B5EF4-FFF2-40B4-BE49-F238E27FC236}">
                <a16:creationId xmlns:a16="http://schemas.microsoft.com/office/drawing/2014/main" id="{F3D3B98C-2FDB-4C6F-B02A-3D4EDCB74B4F}"/>
              </a:ext>
            </a:extLst>
          </p:cNvPr>
          <p:cNvPicPr>
            <a:picLocks noChangeAspect="1"/>
          </p:cNvPicPr>
          <p:nvPr/>
        </p:nvPicPr>
        <p:blipFill rotWithShape="1">
          <a:blip r:embed="rId2">
            <a:alphaModFix amt="4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D4AEAA87-AE60-4E00-B876-1C566B486EE2}"/>
              </a:ext>
            </a:extLst>
          </p:cNvPr>
          <p:cNvSpPr>
            <a:spLocks noGrp="1"/>
          </p:cNvSpPr>
          <p:nvPr>
            <p:ph type="ctrTitle"/>
          </p:nvPr>
        </p:nvSpPr>
        <p:spPr>
          <a:xfrm>
            <a:off x="1154955" y="1447800"/>
            <a:ext cx="8825658" cy="3329581"/>
          </a:xfrm>
        </p:spPr>
        <p:txBody>
          <a:bodyPr>
            <a:normAutofit/>
          </a:bodyPr>
          <a:lstStyle/>
          <a:p>
            <a:r>
              <a:rPr lang="en-US" sz="6700" dirty="0">
                <a:solidFill>
                  <a:schemeClr val="tx1"/>
                </a:solidFill>
              </a:rPr>
              <a:t>Import and Export of Indian Trade</a:t>
            </a:r>
          </a:p>
        </p:txBody>
      </p:sp>
      <p:sp>
        <p:nvSpPr>
          <p:cNvPr id="3" name="Subtitle 2">
            <a:extLst>
              <a:ext uri="{FF2B5EF4-FFF2-40B4-BE49-F238E27FC236}">
                <a16:creationId xmlns:a16="http://schemas.microsoft.com/office/drawing/2014/main" id="{70ACB527-4F51-45BD-B1C9-48867555A611}"/>
              </a:ext>
            </a:extLst>
          </p:cNvPr>
          <p:cNvSpPr>
            <a:spLocks noGrp="1"/>
          </p:cNvSpPr>
          <p:nvPr>
            <p:ph type="subTitle" idx="1"/>
          </p:nvPr>
        </p:nvSpPr>
        <p:spPr>
          <a:xfrm>
            <a:off x="1154955" y="4777380"/>
            <a:ext cx="8825658" cy="861420"/>
          </a:xfrm>
        </p:spPr>
        <p:txBody>
          <a:bodyPr>
            <a:normAutofit fontScale="70000" lnSpcReduction="20000"/>
          </a:bodyPr>
          <a:lstStyle/>
          <a:p>
            <a:r>
              <a:rPr lang="en-US" dirty="0">
                <a:solidFill>
                  <a:schemeClr val="tx1"/>
                </a:solidFill>
              </a:rPr>
              <a:t>Capstone project by </a:t>
            </a:r>
            <a:r>
              <a:rPr lang="en-US" u="sng" dirty="0">
                <a:solidFill>
                  <a:schemeClr val="tx1"/>
                </a:solidFill>
              </a:rPr>
              <a:t>Vipul </a:t>
            </a:r>
            <a:r>
              <a:rPr lang="en-US" u="sng" dirty="0" err="1">
                <a:solidFill>
                  <a:schemeClr val="tx1"/>
                </a:solidFill>
              </a:rPr>
              <a:t>pawar</a:t>
            </a:r>
            <a:endParaRPr lang="en-US" u="sng" dirty="0">
              <a:solidFill>
                <a:schemeClr val="tx1"/>
              </a:solidFill>
            </a:endParaRPr>
          </a:p>
          <a:p>
            <a:r>
              <a:rPr lang="en-US" u="sng" dirty="0">
                <a:solidFill>
                  <a:schemeClr val="tx1"/>
                </a:solidFill>
              </a:rPr>
              <a:t>RU ID: 190005669</a:t>
            </a:r>
          </a:p>
          <a:p>
            <a:r>
              <a:rPr lang="en-US" u="sng" dirty="0">
                <a:solidFill>
                  <a:schemeClr val="tx1"/>
                </a:solidFill>
              </a:rPr>
              <a:t>DR. Mehmet </a:t>
            </a:r>
            <a:r>
              <a:rPr lang="en-US" u="sng" dirty="0" err="1">
                <a:solidFill>
                  <a:schemeClr val="tx1"/>
                </a:solidFill>
              </a:rPr>
              <a:t>turkoz</a:t>
            </a:r>
            <a:endParaRPr lang="en-US" u="sng" dirty="0">
              <a:solidFill>
                <a:schemeClr val="tx1"/>
              </a:solidFill>
            </a:endParaRPr>
          </a:p>
        </p:txBody>
      </p:sp>
      <p:sp>
        <p:nvSpPr>
          <p:cNvPr id="6" name="TextBox 5">
            <a:extLst>
              <a:ext uri="{FF2B5EF4-FFF2-40B4-BE49-F238E27FC236}">
                <a16:creationId xmlns:a16="http://schemas.microsoft.com/office/drawing/2014/main" id="{F315E987-603D-45CC-B155-2790D3E1F537}"/>
              </a:ext>
            </a:extLst>
          </p:cNvPr>
          <p:cNvSpPr txBox="1"/>
          <p:nvPr/>
        </p:nvSpPr>
        <p:spPr>
          <a:xfrm>
            <a:off x="9489017" y="6657945"/>
            <a:ext cx="2702983"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theconversation.com/to-service-global-trade-todays-ships-and-cargo-are-smarter-than-ever-46032">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d/3.0/">
                  <a:extLst>
                    <a:ext uri="{A12FA001-AC4F-418D-AE19-62706E023703}">
                      <ahyp:hlinkClr xmlns:ahyp="http://schemas.microsoft.com/office/drawing/2018/hyperlinkcolor" val="tx"/>
                    </a:ext>
                  </a:extLst>
                </a:hlinkClick>
              </a:rPr>
              <a:t>CC BY-ND</a:t>
            </a:r>
            <a:endParaRPr lang="en-US" sz="700">
              <a:solidFill>
                <a:srgbClr val="FFFFFF"/>
              </a:solidFill>
            </a:endParaRPr>
          </a:p>
        </p:txBody>
      </p:sp>
    </p:spTree>
    <p:extLst>
      <p:ext uri="{BB962C8B-B14F-4D97-AF65-F5344CB8AC3E}">
        <p14:creationId xmlns:p14="http://schemas.microsoft.com/office/powerpoint/2010/main" val="13400380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50E0A8-7130-4D4C-AF10-946A43446628}"/>
              </a:ext>
            </a:extLst>
          </p:cNvPr>
          <p:cNvSpPr>
            <a:spLocks noGrp="1"/>
          </p:cNvSpPr>
          <p:nvPr>
            <p:ph type="title"/>
          </p:nvPr>
        </p:nvSpPr>
        <p:spPr>
          <a:xfrm>
            <a:off x="648931" y="629266"/>
            <a:ext cx="4166510" cy="1622321"/>
          </a:xfrm>
        </p:spPr>
        <p:txBody>
          <a:bodyPr>
            <a:normAutofit/>
          </a:bodyPr>
          <a:lstStyle/>
          <a:p>
            <a:r>
              <a:rPr lang="en-US" dirty="0">
                <a:solidFill>
                  <a:srgbClr val="EBEBEB"/>
                </a:solidFill>
              </a:rPr>
              <a:t>Analyzing Imports</a:t>
            </a:r>
          </a:p>
        </p:txBody>
      </p:sp>
      <p:sp>
        <p:nvSpPr>
          <p:cNvPr id="14"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6" name="Freeform: Shape 15">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7" name="Picture 6" descr="A close up of a map&#10;&#10;Description automatically generated">
            <a:extLst>
              <a:ext uri="{FF2B5EF4-FFF2-40B4-BE49-F238E27FC236}">
                <a16:creationId xmlns:a16="http://schemas.microsoft.com/office/drawing/2014/main" id="{B25B037D-FAB9-4113-8D14-92D823AB90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4371" y="1762124"/>
            <a:ext cx="6622853" cy="3709641"/>
          </a:xfrm>
          <a:prstGeom prst="rect">
            <a:avLst/>
          </a:prstGeom>
          <a:effectLst/>
        </p:spPr>
      </p:pic>
      <p:sp>
        <p:nvSpPr>
          <p:cNvPr id="18" name="Rectangle 17">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0558752-9120-4EBD-A424-877C036E0AE2}"/>
              </a:ext>
            </a:extLst>
          </p:cNvPr>
          <p:cNvSpPr>
            <a:spLocks noGrp="1"/>
          </p:cNvSpPr>
          <p:nvPr>
            <p:ph idx="1"/>
          </p:nvPr>
        </p:nvSpPr>
        <p:spPr>
          <a:xfrm>
            <a:off x="648931" y="2438400"/>
            <a:ext cx="4166509" cy="3785419"/>
          </a:xfrm>
        </p:spPr>
        <p:txBody>
          <a:bodyPr>
            <a:normAutofit/>
          </a:bodyPr>
          <a:lstStyle/>
          <a:p>
            <a:r>
              <a:rPr lang="en-US" dirty="0">
                <a:solidFill>
                  <a:srgbClr val="EBEBEB"/>
                </a:solidFill>
              </a:rPr>
              <a:t>According to the data India imported from 240 countries</a:t>
            </a:r>
          </a:p>
          <a:p>
            <a:endParaRPr lang="en-US" dirty="0">
              <a:solidFill>
                <a:srgbClr val="EBEBEB"/>
              </a:solidFill>
            </a:endParaRPr>
          </a:p>
          <a:p>
            <a:r>
              <a:rPr lang="en-US" dirty="0">
                <a:solidFill>
                  <a:srgbClr val="EBEBEB"/>
                </a:solidFill>
              </a:rPr>
              <a:t>As seen in the figure, the 5 biggest importers in India are UAE, China Republic, USA, Saudi Arab, and Switzerland</a:t>
            </a:r>
          </a:p>
          <a:p>
            <a:endParaRPr lang="en-US" dirty="0">
              <a:solidFill>
                <a:srgbClr val="EBEBEB"/>
              </a:solidFill>
            </a:endParaRPr>
          </a:p>
          <a:p>
            <a:r>
              <a:rPr lang="en-US" dirty="0">
                <a:solidFill>
                  <a:srgbClr val="EBEBEB"/>
                </a:solidFill>
              </a:rPr>
              <a:t>As per the data, China has the largest market in India</a:t>
            </a:r>
          </a:p>
        </p:txBody>
      </p:sp>
    </p:spTree>
    <p:extLst>
      <p:ext uri="{BB962C8B-B14F-4D97-AF65-F5344CB8AC3E}">
        <p14:creationId xmlns:p14="http://schemas.microsoft.com/office/powerpoint/2010/main" val="2566472107"/>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0CAA7B-5BF8-4D9C-B79B-3C16CEE7076C}"/>
              </a:ext>
            </a:extLst>
          </p:cNvPr>
          <p:cNvSpPr>
            <a:spLocks noGrp="1"/>
          </p:cNvSpPr>
          <p:nvPr>
            <p:ph type="title"/>
          </p:nvPr>
        </p:nvSpPr>
        <p:spPr>
          <a:xfrm>
            <a:off x="526342" y="410068"/>
            <a:ext cx="3108626" cy="1444752"/>
          </a:xfrm>
        </p:spPr>
        <p:txBody>
          <a:bodyPr anchor="b">
            <a:normAutofit/>
          </a:bodyPr>
          <a:lstStyle/>
          <a:p>
            <a:r>
              <a:rPr lang="en-US" sz="3200" dirty="0">
                <a:solidFill>
                  <a:srgbClr val="EBEBEB"/>
                </a:solidFill>
              </a:rPr>
              <a:t>Analyzing Exports </a:t>
            </a:r>
          </a:p>
        </p:txBody>
      </p:sp>
      <p:sp>
        <p:nvSpPr>
          <p:cNvPr id="12"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4" name="Freeform: Shape 13">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16" name="Rectangle 15">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5ED6319-5E98-4CD1-A455-2E51A5BD2DDB}"/>
              </a:ext>
            </a:extLst>
          </p:cNvPr>
          <p:cNvSpPr>
            <a:spLocks noGrp="1"/>
          </p:cNvSpPr>
          <p:nvPr>
            <p:ph idx="1"/>
          </p:nvPr>
        </p:nvSpPr>
        <p:spPr>
          <a:xfrm>
            <a:off x="526342" y="2129410"/>
            <a:ext cx="3108057" cy="2947415"/>
          </a:xfrm>
        </p:spPr>
        <p:txBody>
          <a:bodyPr>
            <a:noAutofit/>
          </a:bodyPr>
          <a:lstStyle/>
          <a:p>
            <a:r>
              <a:rPr lang="en-US" sz="1600" dirty="0">
                <a:solidFill>
                  <a:srgbClr val="FFFFFF"/>
                </a:solidFill>
              </a:rPr>
              <a:t>India exported 98 types of goods to different countries according to the set</a:t>
            </a:r>
          </a:p>
          <a:p>
            <a:r>
              <a:rPr lang="en-US" sz="1600" dirty="0">
                <a:solidFill>
                  <a:srgbClr val="FFFFFF"/>
                </a:solidFill>
              </a:rPr>
              <a:t>The figure depicts the most popular imported commodities within India based on their quantities.</a:t>
            </a:r>
          </a:p>
          <a:p>
            <a:r>
              <a:rPr lang="en-US" sz="1600" dirty="0">
                <a:solidFill>
                  <a:srgbClr val="FFFFFF"/>
                </a:solidFill>
              </a:rPr>
              <a:t>Top 3 being Electrical Machinery, Nuclear Reactors and Optical, photographic and  Cinematography measuring</a:t>
            </a:r>
          </a:p>
          <a:p>
            <a:endParaRPr lang="en-US" sz="1600" dirty="0">
              <a:solidFill>
                <a:srgbClr val="FFFFFF"/>
              </a:solidFill>
            </a:endParaRPr>
          </a:p>
        </p:txBody>
      </p:sp>
      <p:pic>
        <p:nvPicPr>
          <p:cNvPr id="5" name="Picture 4" descr="A close up of a building&#10;&#10;Description automatically generated">
            <a:extLst>
              <a:ext uri="{FF2B5EF4-FFF2-40B4-BE49-F238E27FC236}">
                <a16:creationId xmlns:a16="http://schemas.microsoft.com/office/drawing/2014/main" id="{AA28E937-9D6E-4959-9D5A-7B20513A36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8651" y="1057276"/>
            <a:ext cx="7639050" cy="5800724"/>
          </a:xfrm>
          <a:prstGeom prst="rect">
            <a:avLst/>
          </a:prstGeom>
          <a:effectLst/>
        </p:spPr>
      </p:pic>
    </p:spTree>
    <p:extLst>
      <p:ext uri="{BB962C8B-B14F-4D97-AF65-F5344CB8AC3E}">
        <p14:creationId xmlns:p14="http://schemas.microsoft.com/office/powerpoint/2010/main" val="2314238462"/>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24EC1A-0FB4-407E-9753-C63AC39B7AF7}"/>
              </a:ext>
            </a:extLst>
          </p:cNvPr>
          <p:cNvSpPr>
            <a:spLocks noGrp="1"/>
          </p:cNvSpPr>
          <p:nvPr>
            <p:ph type="title"/>
          </p:nvPr>
        </p:nvSpPr>
        <p:spPr>
          <a:xfrm>
            <a:off x="648931" y="629266"/>
            <a:ext cx="4166510" cy="1622321"/>
          </a:xfrm>
        </p:spPr>
        <p:txBody>
          <a:bodyPr>
            <a:normAutofit/>
          </a:bodyPr>
          <a:lstStyle/>
          <a:p>
            <a:r>
              <a:rPr lang="en-US">
                <a:solidFill>
                  <a:srgbClr val="EBEBEB"/>
                </a:solidFill>
              </a:rPr>
              <a:t>Analyzing Exports</a:t>
            </a:r>
          </a:p>
        </p:txBody>
      </p:sp>
      <p:sp>
        <p:nvSpPr>
          <p:cNvPr id="12"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4" name="Freeform: Shape 13">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5" name="Picture 4" descr="A close up of a map&#10;&#10;Description automatically generated">
            <a:extLst>
              <a:ext uri="{FF2B5EF4-FFF2-40B4-BE49-F238E27FC236}">
                <a16:creationId xmlns:a16="http://schemas.microsoft.com/office/drawing/2014/main" id="{74F7A66F-EDE7-4D55-9FD4-A7579FA8F1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4371" y="1666875"/>
            <a:ext cx="6660953" cy="4152900"/>
          </a:xfrm>
          <a:prstGeom prst="rect">
            <a:avLst/>
          </a:prstGeom>
          <a:effectLst/>
        </p:spPr>
      </p:pic>
      <p:sp>
        <p:nvSpPr>
          <p:cNvPr id="16" name="Rectangle 15">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FB5F96E-6532-457E-B356-C286B1592598}"/>
              </a:ext>
            </a:extLst>
          </p:cNvPr>
          <p:cNvSpPr>
            <a:spLocks noGrp="1"/>
          </p:cNvSpPr>
          <p:nvPr>
            <p:ph idx="1"/>
          </p:nvPr>
        </p:nvSpPr>
        <p:spPr>
          <a:xfrm>
            <a:off x="648931" y="2438400"/>
            <a:ext cx="4166509" cy="3785419"/>
          </a:xfrm>
        </p:spPr>
        <p:txBody>
          <a:bodyPr>
            <a:normAutofit/>
          </a:bodyPr>
          <a:lstStyle/>
          <a:p>
            <a:r>
              <a:rPr lang="en-US" sz="1900">
                <a:solidFill>
                  <a:srgbClr val="EBEBEB"/>
                </a:solidFill>
              </a:rPr>
              <a:t>According to the data India exports to 245 countries</a:t>
            </a:r>
          </a:p>
          <a:p>
            <a:endParaRPr lang="en-US" sz="1900">
              <a:solidFill>
                <a:srgbClr val="EBEBEB"/>
              </a:solidFill>
            </a:endParaRPr>
          </a:p>
          <a:p>
            <a:r>
              <a:rPr lang="en-US" sz="1900">
                <a:solidFill>
                  <a:srgbClr val="EBEBEB"/>
                </a:solidFill>
              </a:rPr>
              <a:t>As observed in the second pattern, the countries that India exports the most goods are UAE, China Republic, USA, Hong Kong, and Singapore.</a:t>
            </a:r>
          </a:p>
          <a:p>
            <a:endParaRPr lang="en-US" sz="1900">
              <a:solidFill>
                <a:srgbClr val="EBEBEB"/>
              </a:solidFill>
            </a:endParaRPr>
          </a:p>
          <a:p>
            <a:r>
              <a:rPr lang="en-US" sz="1900">
                <a:solidFill>
                  <a:srgbClr val="EBEBEB"/>
                </a:solidFill>
              </a:rPr>
              <a:t>The USA is the biggest importer of Indian commodities.</a:t>
            </a:r>
          </a:p>
        </p:txBody>
      </p:sp>
    </p:spTree>
    <p:extLst>
      <p:ext uri="{BB962C8B-B14F-4D97-AF65-F5344CB8AC3E}">
        <p14:creationId xmlns:p14="http://schemas.microsoft.com/office/powerpoint/2010/main" val="4185493926"/>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5304D3-C9DE-45BC-BE8E-8DD781312A82}"/>
              </a:ext>
            </a:extLst>
          </p:cNvPr>
          <p:cNvSpPr>
            <a:spLocks noGrp="1"/>
          </p:cNvSpPr>
          <p:nvPr>
            <p:ph type="title"/>
          </p:nvPr>
        </p:nvSpPr>
        <p:spPr>
          <a:xfrm>
            <a:off x="648931" y="629266"/>
            <a:ext cx="4166510" cy="1622321"/>
          </a:xfrm>
        </p:spPr>
        <p:txBody>
          <a:bodyPr>
            <a:normAutofit/>
          </a:bodyPr>
          <a:lstStyle/>
          <a:p>
            <a:pPr>
              <a:lnSpc>
                <a:spcPct val="90000"/>
              </a:lnSpc>
            </a:pPr>
            <a:r>
              <a:rPr lang="en-US" sz="2300">
                <a:solidFill>
                  <a:srgbClr val="EBEBEB"/>
                </a:solidFill>
              </a:rPr>
              <a:t>Comparative interpretation of Indian Export and Import trend from 2010 till the year 2018</a:t>
            </a:r>
          </a:p>
        </p:txBody>
      </p:sp>
      <p:sp>
        <p:nvSpPr>
          <p:cNvPr id="12"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4" name="Freeform: Shape 13">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5" name="Picture 4" descr="A close up of a map&#10;&#10;Description automatically generated">
            <a:extLst>
              <a:ext uri="{FF2B5EF4-FFF2-40B4-BE49-F238E27FC236}">
                <a16:creationId xmlns:a16="http://schemas.microsoft.com/office/drawing/2014/main" id="{D1BDADAC-F5BD-47BB-B2BA-1A87F4872F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4371" y="1143000"/>
            <a:ext cx="6613329" cy="4676775"/>
          </a:xfrm>
          <a:prstGeom prst="rect">
            <a:avLst/>
          </a:prstGeom>
          <a:effectLst/>
        </p:spPr>
      </p:pic>
      <p:sp>
        <p:nvSpPr>
          <p:cNvPr id="16" name="Rectangle 15">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3204819C-C461-4D57-9EF0-0CF6470B5857}"/>
              </a:ext>
            </a:extLst>
          </p:cNvPr>
          <p:cNvSpPr>
            <a:spLocks noGrp="1"/>
          </p:cNvSpPr>
          <p:nvPr>
            <p:ph idx="1"/>
          </p:nvPr>
        </p:nvSpPr>
        <p:spPr>
          <a:xfrm>
            <a:off x="648931" y="2438400"/>
            <a:ext cx="4166509" cy="3785419"/>
          </a:xfrm>
        </p:spPr>
        <p:txBody>
          <a:bodyPr>
            <a:normAutofit/>
          </a:bodyPr>
          <a:lstStyle/>
          <a:p>
            <a:pPr>
              <a:lnSpc>
                <a:spcPct val="90000"/>
              </a:lnSpc>
            </a:pPr>
            <a:r>
              <a:rPr lang="en-US" sz="1400" dirty="0">
                <a:solidFill>
                  <a:srgbClr val="EBEBEB"/>
                </a:solidFill>
              </a:rPr>
              <a:t>Right out of the bat the 2 most noticeable trends were a notable increase in the Foreign  trading back in 2010 through 2011and a drop in trade between the years 2014 - 2015.</a:t>
            </a:r>
          </a:p>
          <a:p>
            <a:pPr>
              <a:lnSpc>
                <a:spcPct val="90000"/>
              </a:lnSpc>
            </a:pPr>
            <a:r>
              <a:rPr lang="en-US" sz="1400" dirty="0">
                <a:solidFill>
                  <a:srgbClr val="EBEBEB"/>
                </a:solidFill>
              </a:rPr>
              <a:t>In 2016 and 2013, it shows Indian commodities that were shipped out were steady or decreasing, but the import was growing.</a:t>
            </a:r>
          </a:p>
          <a:p>
            <a:pPr>
              <a:lnSpc>
                <a:spcPct val="90000"/>
              </a:lnSpc>
            </a:pPr>
            <a:r>
              <a:rPr lang="en-US" sz="1400" dirty="0">
                <a:solidFill>
                  <a:srgbClr val="EBEBEB"/>
                </a:solidFill>
              </a:rPr>
              <a:t>Export shows a descending trend after 2011-2012 till 2016, after which the export increased again.</a:t>
            </a:r>
          </a:p>
          <a:p>
            <a:pPr>
              <a:lnSpc>
                <a:spcPct val="90000"/>
              </a:lnSpc>
            </a:pPr>
            <a:r>
              <a:rPr lang="en-US" sz="1400" dirty="0">
                <a:solidFill>
                  <a:srgbClr val="EBEBEB"/>
                </a:solidFill>
              </a:rPr>
              <a:t>Import showing an upward trend of 2010 - 2011 then till 2014 shows a sideways trend then a sharp decline in 2015 and an upward trend after that.</a:t>
            </a:r>
          </a:p>
        </p:txBody>
      </p:sp>
    </p:spTree>
    <p:extLst>
      <p:ext uri="{BB962C8B-B14F-4D97-AF65-F5344CB8AC3E}">
        <p14:creationId xmlns:p14="http://schemas.microsoft.com/office/powerpoint/2010/main" val="2650762511"/>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7BB42D-A036-4FC1-A07C-39EFC44DEC82}"/>
              </a:ext>
            </a:extLst>
          </p:cNvPr>
          <p:cNvSpPr>
            <a:spLocks noGrp="1"/>
          </p:cNvSpPr>
          <p:nvPr>
            <p:ph type="title"/>
          </p:nvPr>
        </p:nvSpPr>
        <p:spPr>
          <a:xfrm>
            <a:off x="648931" y="629266"/>
            <a:ext cx="4166510" cy="1622321"/>
          </a:xfrm>
        </p:spPr>
        <p:txBody>
          <a:bodyPr>
            <a:normAutofit/>
          </a:bodyPr>
          <a:lstStyle/>
          <a:p>
            <a:r>
              <a:rPr lang="en-US">
                <a:solidFill>
                  <a:srgbClr val="EBEBEB"/>
                </a:solidFill>
              </a:rPr>
              <a:t>Trade Deficit</a:t>
            </a:r>
          </a:p>
        </p:txBody>
      </p:sp>
      <p:sp>
        <p:nvSpPr>
          <p:cNvPr id="12"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4" name="Freeform: Shape 13">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5" name="Picture 4">
            <a:extLst>
              <a:ext uri="{FF2B5EF4-FFF2-40B4-BE49-F238E27FC236}">
                <a16:creationId xmlns:a16="http://schemas.microsoft.com/office/drawing/2014/main" id="{81D16E03-7530-4C6A-B019-1473CDC7A8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3992" y="2216398"/>
            <a:ext cx="5449889" cy="2425201"/>
          </a:xfrm>
          <a:prstGeom prst="rect">
            <a:avLst/>
          </a:prstGeom>
          <a:effectLst/>
        </p:spPr>
      </p:pic>
      <p:sp>
        <p:nvSpPr>
          <p:cNvPr id="16" name="Rectangle 15">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76875DAD-15EC-4556-A7BE-FAA98B535280}"/>
              </a:ext>
            </a:extLst>
          </p:cNvPr>
          <p:cNvSpPr>
            <a:spLocks noGrp="1"/>
          </p:cNvSpPr>
          <p:nvPr>
            <p:ph idx="1"/>
          </p:nvPr>
        </p:nvSpPr>
        <p:spPr>
          <a:xfrm>
            <a:off x="516146" y="1676400"/>
            <a:ext cx="4166509" cy="3785419"/>
          </a:xfrm>
        </p:spPr>
        <p:txBody>
          <a:bodyPr>
            <a:normAutofit fontScale="85000" lnSpcReduction="10000"/>
          </a:bodyPr>
          <a:lstStyle/>
          <a:p>
            <a:r>
              <a:rPr lang="en-US" dirty="0">
                <a:solidFill>
                  <a:srgbClr val="EBEBEB"/>
                </a:solidFill>
              </a:rPr>
              <a:t>Definition-The amount by which the cost of a country's imports exceeds the value of its exports.</a:t>
            </a:r>
          </a:p>
          <a:p>
            <a:endParaRPr lang="en-US" dirty="0">
              <a:solidFill>
                <a:srgbClr val="EBEBEB"/>
              </a:solidFill>
            </a:endParaRPr>
          </a:p>
          <a:p>
            <a:r>
              <a:rPr lang="en-US" dirty="0">
                <a:solidFill>
                  <a:srgbClr val="EBEBEB"/>
                </a:solidFill>
              </a:rPr>
              <a:t>Import is always more than export creating a trade deficit, which we can see in the red bar graph</a:t>
            </a:r>
          </a:p>
          <a:p>
            <a:endParaRPr lang="en-US" dirty="0">
              <a:solidFill>
                <a:srgbClr val="EBEBEB"/>
              </a:solidFill>
            </a:endParaRPr>
          </a:p>
          <a:p>
            <a:r>
              <a:rPr lang="en-US" dirty="0">
                <a:solidFill>
                  <a:srgbClr val="EBEBEB"/>
                </a:solidFill>
              </a:rPr>
              <a:t>2011,2012 shows a substantial colossal trade deficit and after which it gradually decreases till 2016, and then it grew in 2017 and 2018</a:t>
            </a:r>
            <a:endParaRPr lang="en-US" dirty="0"/>
          </a:p>
          <a:p>
            <a:endParaRPr lang="en-US" dirty="0">
              <a:solidFill>
                <a:srgbClr val="EBEBEB"/>
              </a:solidFill>
            </a:endParaRPr>
          </a:p>
          <a:p>
            <a:endParaRPr lang="en-US" dirty="0">
              <a:solidFill>
                <a:srgbClr val="EBEBEB"/>
              </a:solidFill>
            </a:endParaRPr>
          </a:p>
        </p:txBody>
      </p:sp>
    </p:spTree>
    <p:extLst>
      <p:ext uri="{BB962C8B-B14F-4D97-AF65-F5344CB8AC3E}">
        <p14:creationId xmlns:p14="http://schemas.microsoft.com/office/powerpoint/2010/main" val="4156896774"/>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58F0F-896B-4940-B0A2-DABB6FCE0762}"/>
              </a:ext>
            </a:extLst>
          </p:cNvPr>
          <p:cNvSpPr>
            <a:spLocks noGrp="1"/>
          </p:cNvSpPr>
          <p:nvPr>
            <p:ph type="title"/>
          </p:nvPr>
        </p:nvSpPr>
        <p:spPr>
          <a:xfrm>
            <a:off x="646112" y="452718"/>
            <a:ext cx="4165580" cy="1400530"/>
          </a:xfrm>
        </p:spPr>
        <p:txBody>
          <a:bodyPr>
            <a:normAutofit/>
          </a:bodyPr>
          <a:lstStyle/>
          <a:p>
            <a:r>
              <a:rPr lang="en-US"/>
              <a:t>Tackling the Issue</a:t>
            </a:r>
          </a:p>
        </p:txBody>
      </p:sp>
      <p:sp>
        <p:nvSpPr>
          <p:cNvPr id="21" name="Freeform: Shape 20">
            <a:extLst>
              <a:ext uri="{FF2B5EF4-FFF2-40B4-BE49-F238E27FC236}">
                <a16:creationId xmlns:a16="http://schemas.microsoft.com/office/drawing/2014/main" id="{7DAA46B9-B7E8-4487-B28E-C63A6EB7A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23" name="Freeform 23">
            <a:extLst>
              <a:ext uri="{FF2B5EF4-FFF2-40B4-BE49-F238E27FC236}">
                <a16:creationId xmlns:a16="http://schemas.microsoft.com/office/drawing/2014/main" id="{C866818C-1E5F-475A-B310-3C06B555F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6" name="Picture 5">
            <a:extLst>
              <a:ext uri="{FF2B5EF4-FFF2-40B4-BE49-F238E27FC236}">
                <a16:creationId xmlns:a16="http://schemas.microsoft.com/office/drawing/2014/main" id="{4E44DD75-19F5-4E60-8301-715D0DA3BAAD}"/>
              </a:ext>
            </a:extLst>
          </p:cNvPr>
          <p:cNvPicPr>
            <a:picLocks noChangeAspect="1"/>
          </p:cNvPicPr>
          <p:nvPr/>
        </p:nvPicPr>
        <p:blipFill>
          <a:blip r:embed="rId3"/>
          <a:stretch>
            <a:fillRect/>
          </a:stretch>
        </p:blipFill>
        <p:spPr>
          <a:xfrm>
            <a:off x="5486400" y="1238250"/>
            <a:ext cx="6705600" cy="4256517"/>
          </a:xfrm>
          <a:prstGeom prst="rect">
            <a:avLst/>
          </a:prstGeom>
          <a:effectLst/>
        </p:spPr>
      </p:pic>
      <p:sp>
        <p:nvSpPr>
          <p:cNvPr id="25" name="Rectangle 24">
            <a:extLst>
              <a:ext uri="{FF2B5EF4-FFF2-40B4-BE49-F238E27FC236}">
                <a16:creationId xmlns:a16="http://schemas.microsoft.com/office/drawing/2014/main" id="{D12AFDE8-E1ED-4A49-B8B3-4953F4B8A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A67DFA4-8CB7-4FDD-A362-9F42EFEFAFCC}"/>
              </a:ext>
            </a:extLst>
          </p:cNvPr>
          <p:cNvSpPr>
            <a:spLocks noGrp="1"/>
          </p:cNvSpPr>
          <p:nvPr>
            <p:ph idx="1"/>
          </p:nvPr>
        </p:nvSpPr>
        <p:spPr>
          <a:xfrm>
            <a:off x="646113" y="2052918"/>
            <a:ext cx="4165146" cy="4195481"/>
          </a:xfrm>
        </p:spPr>
        <p:txBody>
          <a:bodyPr>
            <a:normAutofit/>
          </a:bodyPr>
          <a:lstStyle/>
          <a:p>
            <a:pPr>
              <a:lnSpc>
                <a:spcPct val="90000"/>
              </a:lnSpc>
            </a:pPr>
            <a:r>
              <a:rPr lang="en-US" sz="1600" dirty="0"/>
              <a:t>A hard look at elements driving the deficit</a:t>
            </a:r>
          </a:p>
          <a:p>
            <a:pPr>
              <a:lnSpc>
                <a:spcPct val="90000"/>
              </a:lnSpc>
            </a:pPr>
            <a:endParaRPr lang="en-US" sz="1600" dirty="0"/>
          </a:p>
          <a:p>
            <a:pPr>
              <a:lnSpc>
                <a:spcPct val="90000"/>
              </a:lnSpc>
            </a:pPr>
            <a:r>
              <a:rPr lang="en-US" sz="1600" dirty="0"/>
              <a:t>We try to single out the expensive imports</a:t>
            </a:r>
          </a:p>
          <a:p>
            <a:pPr>
              <a:lnSpc>
                <a:spcPct val="90000"/>
              </a:lnSpc>
            </a:pPr>
            <a:endParaRPr lang="en-US" sz="1600" dirty="0"/>
          </a:p>
          <a:p>
            <a:pPr>
              <a:lnSpc>
                <a:spcPct val="90000"/>
              </a:lnSpc>
            </a:pPr>
            <a:r>
              <a:rPr lang="en-US" sz="1600" dirty="0" err="1"/>
              <a:t>Ploting</a:t>
            </a:r>
            <a:r>
              <a:rPr lang="en-US" sz="1600" dirty="0"/>
              <a:t> a box plot of </a:t>
            </a:r>
            <a:r>
              <a:rPr lang="en-US" sz="1600" dirty="0" err="1"/>
              <a:t>HSCode</a:t>
            </a:r>
            <a:r>
              <a:rPr lang="en-US" sz="1600" dirty="0"/>
              <a:t> and value </a:t>
            </a:r>
            <a:r>
              <a:rPr lang="en-US" sz="1600" dirty="0" err="1"/>
              <a:t>w.r.t.</a:t>
            </a:r>
            <a:r>
              <a:rPr lang="en-US" sz="1600" dirty="0"/>
              <a:t> expensive import</a:t>
            </a:r>
          </a:p>
          <a:p>
            <a:pPr>
              <a:lnSpc>
                <a:spcPct val="90000"/>
              </a:lnSpc>
            </a:pPr>
            <a:endParaRPr lang="en-US" sz="1600" dirty="0"/>
          </a:p>
          <a:p>
            <a:pPr>
              <a:lnSpc>
                <a:spcPct val="90000"/>
              </a:lnSpc>
            </a:pPr>
            <a:r>
              <a:rPr lang="en-US" sz="1600" dirty="0"/>
              <a:t>We see significant outliers pertaining to the codes 27, 71, 84, 85.</a:t>
            </a:r>
          </a:p>
          <a:p>
            <a:pPr>
              <a:lnSpc>
                <a:spcPct val="90000"/>
              </a:lnSpc>
            </a:pPr>
            <a:endParaRPr lang="en-US" sz="1600" dirty="0"/>
          </a:p>
          <a:p>
            <a:pPr>
              <a:lnSpc>
                <a:spcPct val="90000"/>
              </a:lnSpc>
            </a:pPr>
            <a:endParaRPr lang="en-US" sz="1600" dirty="0"/>
          </a:p>
        </p:txBody>
      </p:sp>
    </p:spTree>
    <p:extLst>
      <p:ext uri="{BB962C8B-B14F-4D97-AF65-F5344CB8AC3E}">
        <p14:creationId xmlns:p14="http://schemas.microsoft.com/office/powerpoint/2010/main" val="553019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8">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6BEF4F-18D9-4240-B2C5-E1C6FE585675}"/>
              </a:ext>
            </a:extLst>
          </p:cNvPr>
          <p:cNvSpPr>
            <a:spLocks noGrp="1"/>
          </p:cNvSpPr>
          <p:nvPr>
            <p:ph type="title"/>
          </p:nvPr>
        </p:nvSpPr>
        <p:spPr>
          <a:xfrm>
            <a:off x="313142" y="115824"/>
            <a:ext cx="3108626" cy="1444752"/>
          </a:xfrm>
        </p:spPr>
        <p:txBody>
          <a:bodyPr anchor="b">
            <a:normAutofit/>
          </a:bodyPr>
          <a:lstStyle/>
          <a:p>
            <a:r>
              <a:rPr lang="en-US" sz="3200" dirty="0">
                <a:solidFill>
                  <a:srgbClr val="EBEBEB"/>
                </a:solidFill>
              </a:rPr>
              <a:t>Tackling the Issue</a:t>
            </a:r>
          </a:p>
        </p:txBody>
      </p:sp>
      <p:sp>
        <p:nvSpPr>
          <p:cNvPr id="18"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9" name="Freeform: Shape 12">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20" name="Rectangle 14">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C911ADB-5B05-4CB9-A31A-37A4935FA116}"/>
              </a:ext>
            </a:extLst>
          </p:cNvPr>
          <p:cNvSpPr>
            <a:spLocks noGrp="1"/>
          </p:cNvSpPr>
          <p:nvPr>
            <p:ph idx="1"/>
          </p:nvPr>
        </p:nvSpPr>
        <p:spPr>
          <a:xfrm>
            <a:off x="192351" y="1728207"/>
            <a:ext cx="3855774" cy="5013969"/>
          </a:xfrm>
        </p:spPr>
        <p:txBody>
          <a:bodyPr>
            <a:normAutofit/>
          </a:bodyPr>
          <a:lstStyle/>
          <a:p>
            <a:r>
              <a:rPr lang="en-US" sz="1400" dirty="0">
                <a:solidFill>
                  <a:srgbClr val="FFFFFF"/>
                </a:solidFill>
              </a:rPr>
              <a:t>Visual representation of the </a:t>
            </a:r>
            <a:r>
              <a:rPr lang="en-US" sz="1400" dirty="0" err="1">
                <a:solidFill>
                  <a:srgbClr val="FFFFFF"/>
                </a:solidFill>
              </a:rPr>
              <a:t>TreeMap</a:t>
            </a:r>
            <a:r>
              <a:rPr lang="en-US" sz="1400" dirty="0">
                <a:solidFill>
                  <a:srgbClr val="FFFFFF"/>
                </a:solidFill>
              </a:rPr>
              <a:t> between </a:t>
            </a:r>
            <a:r>
              <a:rPr lang="en-US" sz="1400" dirty="0" err="1">
                <a:solidFill>
                  <a:srgbClr val="FFFFFF"/>
                </a:solidFill>
              </a:rPr>
              <a:t>HsCode</a:t>
            </a:r>
            <a:r>
              <a:rPr lang="en-US" sz="1400" dirty="0">
                <a:solidFill>
                  <a:srgbClr val="FFFFFF"/>
                </a:solidFill>
              </a:rPr>
              <a:t> VS Expensive Imports</a:t>
            </a:r>
          </a:p>
          <a:p>
            <a:endParaRPr lang="en-US" sz="1400" dirty="0">
              <a:solidFill>
                <a:srgbClr val="FFFFFF"/>
              </a:solidFill>
            </a:endParaRPr>
          </a:p>
          <a:p>
            <a:r>
              <a:rPr lang="en-US" sz="1400" dirty="0">
                <a:solidFill>
                  <a:srgbClr val="FFFFFF"/>
                </a:solidFill>
              </a:rPr>
              <a:t>This further bolsters our analysis about the codes</a:t>
            </a:r>
          </a:p>
          <a:p>
            <a:endParaRPr lang="en-US" sz="1400" dirty="0">
              <a:solidFill>
                <a:srgbClr val="FFFFFF"/>
              </a:solidFill>
            </a:endParaRPr>
          </a:p>
          <a:p>
            <a:r>
              <a:rPr lang="en-US" sz="1400" dirty="0">
                <a:solidFill>
                  <a:srgbClr val="FFFFFF"/>
                </a:solidFill>
              </a:rPr>
              <a:t>Indicating 27, 71, 85, 84 could be the proponents playing major role in the Indian trade deficit</a:t>
            </a:r>
          </a:p>
          <a:p>
            <a:pPr marL="0" indent="0">
              <a:buNone/>
            </a:pPr>
            <a:r>
              <a:rPr lang="en-US" sz="1400" dirty="0">
                <a:solidFill>
                  <a:srgbClr val="FFFFFF"/>
                </a:solidFill>
              </a:rPr>
              <a:t> </a:t>
            </a:r>
          </a:p>
          <a:p>
            <a:r>
              <a:rPr lang="en-US" sz="1400" dirty="0">
                <a:solidFill>
                  <a:srgbClr val="FFFFFF"/>
                </a:solidFill>
              </a:rPr>
              <a:t>Them being mineral fuels and oils, precious metals, electrical machinery and equipment, and lastly nuclear reactor and their parts</a:t>
            </a:r>
          </a:p>
          <a:p>
            <a:pPr marL="0" indent="0">
              <a:buNone/>
            </a:pPr>
            <a:endParaRPr lang="en-US" sz="1400" dirty="0">
              <a:solidFill>
                <a:srgbClr val="FFFFFF"/>
              </a:solidFill>
            </a:endParaRPr>
          </a:p>
        </p:txBody>
      </p:sp>
      <p:pic>
        <p:nvPicPr>
          <p:cNvPr id="4" name="Picture 3">
            <a:extLst>
              <a:ext uri="{FF2B5EF4-FFF2-40B4-BE49-F238E27FC236}">
                <a16:creationId xmlns:a16="http://schemas.microsoft.com/office/drawing/2014/main" id="{BE241B80-F45B-4C40-B794-A8B87C4C08CC}"/>
              </a:ext>
            </a:extLst>
          </p:cNvPr>
          <p:cNvPicPr>
            <a:picLocks noChangeAspect="1"/>
          </p:cNvPicPr>
          <p:nvPr/>
        </p:nvPicPr>
        <p:blipFill>
          <a:blip r:embed="rId2"/>
          <a:stretch>
            <a:fillRect/>
          </a:stretch>
        </p:blipFill>
        <p:spPr>
          <a:xfrm>
            <a:off x="5048451" y="1728207"/>
            <a:ext cx="6495847" cy="4011185"/>
          </a:xfrm>
          <a:prstGeom prst="rect">
            <a:avLst/>
          </a:prstGeom>
          <a:effectLst/>
        </p:spPr>
      </p:pic>
    </p:spTree>
    <p:extLst>
      <p:ext uri="{BB962C8B-B14F-4D97-AF65-F5344CB8AC3E}">
        <p14:creationId xmlns:p14="http://schemas.microsoft.com/office/powerpoint/2010/main" val="49484114"/>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CE4F2D-B57D-4BA1-920E-C2F29EF39B27}"/>
              </a:ext>
            </a:extLst>
          </p:cNvPr>
          <p:cNvSpPr>
            <a:spLocks noGrp="1"/>
          </p:cNvSpPr>
          <p:nvPr>
            <p:ph type="title"/>
          </p:nvPr>
        </p:nvSpPr>
        <p:spPr>
          <a:xfrm>
            <a:off x="648931" y="629266"/>
            <a:ext cx="4166510" cy="1622321"/>
          </a:xfrm>
        </p:spPr>
        <p:txBody>
          <a:bodyPr>
            <a:normAutofit/>
          </a:bodyPr>
          <a:lstStyle/>
          <a:p>
            <a:r>
              <a:rPr lang="en-US">
                <a:solidFill>
                  <a:srgbClr val="EBEBEB"/>
                </a:solidFill>
              </a:rPr>
              <a:t>Tackling the issue</a:t>
            </a:r>
          </a:p>
        </p:txBody>
      </p:sp>
      <p:sp>
        <p:nvSpPr>
          <p:cNvPr id="11"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3" name="Freeform: Shape 12">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4" name="Picture 3">
            <a:extLst>
              <a:ext uri="{FF2B5EF4-FFF2-40B4-BE49-F238E27FC236}">
                <a16:creationId xmlns:a16="http://schemas.microsoft.com/office/drawing/2014/main" id="{255CB309-AFA4-4C4B-B8A7-FBB0EAC04B44}"/>
              </a:ext>
            </a:extLst>
          </p:cNvPr>
          <p:cNvPicPr>
            <a:picLocks noChangeAspect="1"/>
          </p:cNvPicPr>
          <p:nvPr/>
        </p:nvPicPr>
        <p:blipFill>
          <a:blip r:embed="rId2"/>
          <a:stretch>
            <a:fillRect/>
          </a:stretch>
        </p:blipFill>
        <p:spPr>
          <a:xfrm>
            <a:off x="6093992" y="819865"/>
            <a:ext cx="5449889" cy="5218267"/>
          </a:xfrm>
          <a:prstGeom prst="rect">
            <a:avLst/>
          </a:prstGeom>
          <a:effectLst/>
        </p:spPr>
      </p:pic>
      <p:sp>
        <p:nvSpPr>
          <p:cNvPr id="15" name="Rectangle 14">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6D84E32-1A58-4866-A7CD-72245EAB295A}"/>
              </a:ext>
            </a:extLst>
          </p:cNvPr>
          <p:cNvSpPr>
            <a:spLocks noGrp="1"/>
          </p:cNvSpPr>
          <p:nvPr>
            <p:ph idx="1"/>
          </p:nvPr>
        </p:nvSpPr>
        <p:spPr>
          <a:xfrm>
            <a:off x="648931" y="2438400"/>
            <a:ext cx="4166509" cy="3785419"/>
          </a:xfrm>
        </p:spPr>
        <p:txBody>
          <a:bodyPr>
            <a:normAutofit/>
          </a:bodyPr>
          <a:lstStyle/>
          <a:p>
            <a:pPr>
              <a:lnSpc>
                <a:spcPct val="90000"/>
              </a:lnSpc>
            </a:pPr>
            <a:r>
              <a:rPr lang="en-US" sz="1400">
                <a:solidFill>
                  <a:srgbClr val="EBEBEB"/>
                </a:solidFill>
              </a:rPr>
              <a:t>Lastly we look at the countries associated we these expensive imports</a:t>
            </a:r>
          </a:p>
          <a:p>
            <a:pPr>
              <a:lnSpc>
                <a:spcPct val="90000"/>
              </a:lnSpc>
            </a:pPr>
            <a:endParaRPr lang="en-US" sz="1400">
              <a:solidFill>
                <a:srgbClr val="EBEBEB"/>
              </a:solidFill>
            </a:endParaRPr>
          </a:p>
          <a:p>
            <a:pPr>
              <a:lnSpc>
                <a:spcPct val="90000"/>
              </a:lnSpc>
            </a:pPr>
            <a:r>
              <a:rPr lang="en-US" sz="1400">
                <a:solidFill>
                  <a:srgbClr val="EBEBEB"/>
                </a:solidFill>
              </a:rPr>
              <a:t>We discover them to be China, Saudi Arabia, United Arab Emirates and Switzerland being at the top</a:t>
            </a:r>
          </a:p>
          <a:p>
            <a:pPr>
              <a:lnSpc>
                <a:spcPct val="90000"/>
              </a:lnSpc>
            </a:pPr>
            <a:endParaRPr lang="en-US" sz="1400">
              <a:solidFill>
                <a:srgbClr val="EBEBEB"/>
              </a:solidFill>
            </a:endParaRPr>
          </a:p>
          <a:p>
            <a:pPr>
              <a:lnSpc>
                <a:spcPct val="90000"/>
              </a:lnSpc>
            </a:pPr>
            <a:r>
              <a:rPr lang="en-US" sz="1400">
                <a:solidFill>
                  <a:srgbClr val="EBEBEB"/>
                </a:solidFill>
              </a:rPr>
              <a:t>Top Commodity associated with the above countries:</a:t>
            </a:r>
          </a:p>
          <a:p>
            <a:pPr marL="0" indent="0">
              <a:lnSpc>
                <a:spcPct val="90000"/>
              </a:lnSpc>
              <a:buNone/>
            </a:pPr>
            <a:r>
              <a:rPr lang="en-US" sz="1400">
                <a:solidFill>
                  <a:srgbClr val="EBEBEB"/>
                </a:solidFill>
              </a:rPr>
              <a:t>China – Electrical Machinery</a:t>
            </a:r>
          </a:p>
          <a:p>
            <a:pPr marL="0" indent="0">
              <a:lnSpc>
                <a:spcPct val="90000"/>
              </a:lnSpc>
              <a:buNone/>
            </a:pPr>
            <a:r>
              <a:rPr lang="en-US" sz="1400">
                <a:solidFill>
                  <a:srgbClr val="EBEBEB"/>
                </a:solidFill>
              </a:rPr>
              <a:t>United Arab Emirates – Precious Stones</a:t>
            </a:r>
          </a:p>
          <a:p>
            <a:pPr marL="0" indent="0">
              <a:lnSpc>
                <a:spcPct val="90000"/>
              </a:lnSpc>
              <a:buNone/>
            </a:pPr>
            <a:r>
              <a:rPr lang="en-US" sz="1400">
                <a:solidFill>
                  <a:srgbClr val="EBEBEB"/>
                </a:solidFill>
              </a:rPr>
              <a:t>Saudi Arabia - Mineral Oils and Fuel</a:t>
            </a:r>
          </a:p>
          <a:p>
            <a:pPr marL="0" indent="0">
              <a:lnSpc>
                <a:spcPct val="90000"/>
              </a:lnSpc>
              <a:buNone/>
            </a:pPr>
            <a:r>
              <a:rPr lang="en-US" sz="1400">
                <a:solidFill>
                  <a:srgbClr val="EBEBEB"/>
                </a:solidFill>
              </a:rPr>
              <a:t>Switzerland – Precious Stones </a:t>
            </a:r>
          </a:p>
          <a:p>
            <a:pPr>
              <a:lnSpc>
                <a:spcPct val="90000"/>
              </a:lnSpc>
            </a:pPr>
            <a:endParaRPr lang="en-US" sz="1400">
              <a:solidFill>
                <a:srgbClr val="EBEBEB"/>
              </a:solidFill>
            </a:endParaRPr>
          </a:p>
        </p:txBody>
      </p:sp>
    </p:spTree>
    <p:extLst>
      <p:ext uri="{BB962C8B-B14F-4D97-AF65-F5344CB8AC3E}">
        <p14:creationId xmlns:p14="http://schemas.microsoft.com/office/powerpoint/2010/main" val="1366262800"/>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EE03BB-423C-4128-8E6E-686B99670228}"/>
              </a:ext>
            </a:extLst>
          </p:cNvPr>
          <p:cNvSpPr>
            <a:spLocks noGrp="1"/>
          </p:cNvSpPr>
          <p:nvPr>
            <p:ph type="title"/>
          </p:nvPr>
        </p:nvSpPr>
        <p:spPr>
          <a:xfrm>
            <a:off x="306101" y="-1"/>
            <a:ext cx="4166510" cy="1622321"/>
          </a:xfrm>
        </p:spPr>
        <p:txBody>
          <a:bodyPr>
            <a:normAutofit/>
          </a:bodyPr>
          <a:lstStyle/>
          <a:p>
            <a:r>
              <a:rPr lang="en-US" dirty="0">
                <a:solidFill>
                  <a:srgbClr val="EBEBEB"/>
                </a:solidFill>
              </a:rPr>
              <a:t>Suggestions</a:t>
            </a:r>
          </a:p>
        </p:txBody>
      </p:sp>
      <p:sp>
        <p:nvSpPr>
          <p:cNvPr id="46"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48" name="Freeform: Shape 47">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6" name="Picture 5" descr="A close up of a logo&#10;&#10;Description automatically generated">
            <a:extLst>
              <a:ext uri="{FF2B5EF4-FFF2-40B4-BE49-F238E27FC236}">
                <a16:creationId xmlns:a16="http://schemas.microsoft.com/office/drawing/2014/main" id="{08913143-5252-4BA6-8586-506E08CAAAE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159101" y="647698"/>
            <a:ext cx="5319671" cy="5562601"/>
          </a:xfrm>
          <a:prstGeom prst="rect">
            <a:avLst/>
          </a:prstGeom>
          <a:effectLst/>
        </p:spPr>
      </p:pic>
      <p:sp>
        <p:nvSpPr>
          <p:cNvPr id="50" name="Rectangle 49">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Content Placeholder 2">
            <a:extLst>
              <a:ext uri="{FF2B5EF4-FFF2-40B4-BE49-F238E27FC236}">
                <a16:creationId xmlns:a16="http://schemas.microsoft.com/office/drawing/2014/main" id="{7E5259A6-3FA8-49C5-B4DA-B3CFC021791A}"/>
              </a:ext>
            </a:extLst>
          </p:cNvPr>
          <p:cNvSpPr>
            <a:spLocks noGrp="1"/>
          </p:cNvSpPr>
          <p:nvPr>
            <p:ph idx="1"/>
          </p:nvPr>
        </p:nvSpPr>
        <p:spPr>
          <a:xfrm>
            <a:off x="113900" y="811159"/>
            <a:ext cx="4577315" cy="4661719"/>
          </a:xfrm>
        </p:spPr>
        <p:txBody>
          <a:bodyPr>
            <a:noAutofit/>
          </a:bodyPr>
          <a:lstStyle/>
          <a:p>
            <a:pPr>
              <a:lnSpc>
                <a:spcPct val="90000"/>
              </a:lnSpc>
            </a:pPr>
            <a:r>
              <a:rPr lang="en-US" sz="1400" dirty="0">
                <a:solidFill>
                  <a:srgbClr val="EBEBEB"/>
                </a:solidFill>
              </a:rPr>
              <a:t>Specifically targeting India's major import partners from which India imports the most prized commodities. By building relations and establishing a bilateral trade would help subsidize the products in good faith.</a:t>
            </a:r>
          </a:p>
          <a:p>
            <a:pPr>
              <a:lnSpc>
                <a:spcPct val="90000"/>
              </a:lnSpc>
            </a:pPr>
            <a:endParaRPr lang="en-US" sz="1400" dirty="0">
              <a:solidFill>
                <a:srgbClr val="EBEBEB"/>
              </a:solidFill>
            </a:endParaRPr>
          </a:p>
          <a:p>
            <a:pPr>
              <a:lnSpc>
                <a:spcPct val="90000"/>
              </a:lnSpc>
            </a:pPr>
            <a:r>
              <a:rPr lang="en-US" sz="1400" dirty="0">
                <a:solidFill>
                  <a:srgbClr val="EBEBEB"/>
                </a:solidFill>
              </a:rPr>
              <a:t>Another effective way would be depreciating the exchange rate since a weaker currency would result in expensive imports and exports cheaper and improves the trade balance.</a:t>
            </a:r>
          </a:p>
          <a:p>
            <a:pPr>
              <a:lnSpc>
                <a:spcPct val="90000"/>
              </a:lnSpc>
            </a:pPr>
            <a:endParaRPr lang="en-US" sz="1400" dirty="0">
              <a:solidFill>
                <a:srgbClr val="EBEBEB"/>
              </a:solidFill>
            </a:endParaRPr>
          </a:p>
          <a:p>
            <a:pPr>
              <a:lnSpc>
                <a:spcPct val="90000"/>
              </a:lnSpc>
            </a:pPr>
            <a:r>
              <a:rPr lang="en-US" sz="1400" dirty="0">
                <a:solidFill>
                  <a:srgbClr val="EBEBEB"/>
                </a:solidFill>
              </a:rPr>
              <a:t>India could start taxing the capital inflow, which in turn would make it harder and more expensive to borrow from aboard. As one of the reasons for a trade deficit is borrowing from abroad is cheap and easy. </a:t>
            </a:r>
          </a:p>
          <a:p>
            <a:pPr>
              <a:lnSpc>
                <a:spcPct val="90000"/>
              </a:lnSpc>
            </a:pPr>
            <a:endParaRPr lang="en-US" sz="1400" dirty="0">
              <a:solidFill>
                <a:srgbClr val="EBEBEB"/>
              </a:solidFill>
            </a:endParaRPr>
          </a:p>
          <a:p>
            <a:pPr>
              <a:lnSpc>
                <a:spcPct val="90000"/>
              </a:lnSpc>
            </a:pPr>
            <a:r>
              <a:rPr lang="en-US" sz="1400" dirty="0">
                <a:solidFill>
                  <a:srgbClr val="EBEBEB"/>
                </a:solidFill>
              </a:rPr>
              <a:t>A taxon capital inflows that rise with the size of the inflow could reduce excessive borrowing for consumption and help close the government imbalance. Introducing more policies like Make in India Movement, which encouraged companies to manufacture their products in India and enthuse with dedicated investments into manufacturing.</a:t>
            </a:r>
          </a:p>
        </p:txBody>
      </p:sp>
    </p:spTree>
    <p:extLst>
      <p:ext uri="{BB962C8B-B14F-4D97-AF65-F5344CB8AC3E}">
        <p14:creationId xmlns:p14="http://schemas.microsoft.com/office/powerpoint/2010/main" val="2096718098"/>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6379D-534F-4008-BE9E-7DB161935A1C}"/>
              </a:ext>
            </a:extLst>
          </p:cNvPr>
          <p:cNvSpPr>
            <a:spLocks noGrp="1"/>
          </p:cNvSpPr>
          <p:nvPr>
            <p:ph type="title"/>
          </p:nvPr>
        </p:nvSpPr>
        <p:spPr>
          <a:xfrm>
            <a:off x="648930" y="629266"/>
            <a:ext cx="9252154" cy="1223983"/>
          </a:xfrm>
        </p:spPr>
        <p:txBody>
          <a:bodyPr>
            <a:normAutofit/>
          </a:bodyPr>
          <a:lstStyle/>
          <a:p>
            <a:r>
              <a:rPr lang="en-US" dirty="0"/>
              <a:t>Conclusion</a:t>
            </a:r>
          </a:p>
        </p:txBody>
      </p:sp>
      <p:sp>
        <p:nvSpPr>
          <p:cNvPr id="3" name="Content Placeholder 2">
            <a:extLst>
              <a:ext uri="{FF2B5EF4-FFF2-40B4-BE49-F238E27FC236}">
                <a16:creationId xmlns:a16="http://schemas.microsoft.com/office/drawing/2014/main" id="{9529267E-EDC9-44D3-863F-EF70CBD18DB0}"/>
              </a:ext>
            </a:extLst>
          </p:cNvPr>
          <p:cNvSpPr>
            <a:spLocks noGrp="1"/>
          </p:cNvSpPr>
          <p:nvPr>
            <p:ph idx="1"/>
          </p:nvPr>
        </p:nvSpPr>
        <p:spPr>
          <a:xfrm>
            <a:off x="1103311" y="2052214"/>
            <a:ext cx="4338409" cy="4196185"/>
          </a:xfrm>
        </p:spPr>
        <p:txBody>
          <a:bodyPr>
            <a:normAutofit/>
          </a:bodyPr>
          <a:lstStyle/>
          <a:p>
            <a:pPr>
              <a:lnSpc>
                <a:spcPct val="90000"/>
              </a:lnSpc>
            </a:pPr>
            <a:r>
              <a:rPr lang="en-US" sz="1700"/>
              <a:t> India is the world's fifth-largest economy by nominal GDP and the third-largest by purchasing power parity</a:t>
            </a:r>
          </a:p>
          <a:p>
            <a:pPr>
              <a:lnSpc>
                <a:spcPct val="90000"/>
              </a:lnSpc>
            </a:pPr>
            <a:r>
              <a:rPr lang="en-US" sz="1700"/>
              <a:t> India was the world's fastest growing major economy, surpassing China</a:t>
            </a:r>
          </a:p>
          <a:p>
            <a:pPr>
              <a:lnSpc>
                <a:spcPct val="90000"/>
              </a:lnSpc>
            </a:pPr>
            <a:r>
              <a:rPr lang="en-US" sz="1700"/>
              <a:t>India is also ranked 3</a:t>
            </a:r>
            <a:r>
              <a:rPr lang="en-US" sz="1700" baseline="30000"/>
              <a:t>rd</a:t>
            </a:r>
            <a:r>
              <a:rPr lang="en-US" sz="1700"/>
              <a:t> among countries and territories with the largest deficit in current account balance as listed in CIA WORLD FACTBOOK</a:t>
            </a:r>
          </a:p>
          <a:p>
            <a:pPr>
              <a:lnSpc>
                <a:spcPct val="90000"/>
              </a:lnSpc>
            </a:pPr>
            <a:r>
              <a:rPr lang="en-US" sz="1700"/>
              <a:t>But for India to grow further, it needs to improve its foreign trade.</a:t>
            </a:r>
          </a:p>
          <a:p>
            <a:pPr>
              <a:lnSpc>
                <a:spcPct val="90000"/>
              </a:lnSpc>
            </a:pPr>
            <a:endParaRPr lang="en-US" sz="1700"/>
          </a:p>
        </p:txBody>
      </p:sp>
      <p:pic>
        <p:nvPicPr>
          <p:cNvPr id="5" name="Picture 4" descr="A close up of a sign&#10;&#10;Description automatically generated">
            <a:extLst>
              <a:ext uri="{FF2B5EF4-FFF2-40B4-BE49-F238E27FC236}">
                <a16:creationId xmlns:a16="http://schemas.microsoft.com/office/drawing/2014/main" id="{E5D8253A-DF08-42F5-845F-3AF917F3A11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091916" y="2330825"/>
            <a:ext cx="5451627" cy="3638961"/>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719111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ky, outdoor&#10;&#10;Description automatically generated">
            <a:extLst>
              <a:ext uri="{FF2B5EF4-FFF2-40B4-BE49-F238E27FC236}">
                <a16:creationId xmlns:a16="http://schemas.microsoft.com/office/drawing/2014/main" id="{F3D3B98C-2FDB-4C6F-B02A-3D4EDCB74B4F}"/>
              </a:ext>
            </a:extLst>
          </p:cNvPr>
          <p:cNvPicPr>
            <a:picLocks noChangeAspect="1"/>
          </p:cNvPicPr>
          <p:nvPr/>
        </p:nvPicPr>
        <p:blipFill rotWithShape="1">
          <a:blip r:embed="rId2">
            <a:alphaModFix amt="4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D4AEAA87-AE60-4E00-B876-1C566B486EE2}"/>
              </a:ext>
            </a:extLst>
          </p:cNvPr>
          <p:cNvSpPr>
            <a:spLocks noGrp="1"/>
          </p:cNvSpPr>
          <p:nvPr>
            <p:ph type="ctrTitle"/>
          </p:nvPr>
        </p:nvSpPr>
        <p:spPr>
          <a:xfrm>
            <a:off x="1154955" y="1447800"/>
            <a:ext cx="8825658" cy="3329581"/>
          </a:xfrm>
        </p:spPr>
        <p:txBody>
          <a:bodyPr>
            <a:normAutofit/>
          </a:bodyPr>
          <a:lstStyle/>
          <a:p>
            <a:r>
              <a:rPr lang="en-US" sz="4000" dirty="0">
                <a:solidFill>
                  <a:schemeClr val="tx1"/>
                </a:solidFill>
              </a:rPr>
              <a:t>Analyzing the nooks and crannies of Indian Foreign Trade</a:t>
            </a:r>
          </a:p>
        </p:txBody>
      </p:sp>
      <p:sp>
        <p:nvSpPr>
          <p:cNvPr id="6" name="TextBox 5">
            <a:extLst>
              <a:ext uri="{FF2B5EF4-FFF2-40B4-BE49-F238E27FC236}">
                <a16:creationId xmlns:a16="http://schemas.microsoft.com/office/drawing/2014/main" id="{F315E987-603D-45CC-B155-2790D3E1F537}"/>
              </a:ext>
            </a:extLst>
          </p:cNvPr>
          <p:cNvSpPr txBox="1"/>
          <p:nvPr/>
        </p:nvSpPr>
        <p:spPr>
          <a:xfrm>
            <a:off x="9489017" y="6657945"/>
            <a:ext cx="2702983"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theconversation.com/to-service-global-trade-todays-ships-and-cargo-are-smarter-than-ever-46032">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d/3.0/">
                  <a:extLst>
                    <a:ext uri="{A12FA001-AC4F-418D-AE19-62706E023703}">
                      <ahyp:hlinkClr xmlns:ahyp="http://schemas.microsoft.com/office/drawing/2018/hyperlinkcolor" val="tx"/>
                    </a:ext>
                  </a:extLst>
                </a:hlinkClick>
              </a:rPr>
              <a:t>CC BY-ND</a:t>
            </a:r>
            <a:endParaRPr lang="en-US" sz="700">
              <a:solidFill>
                <a:srgbClr val="FFFFFF"/>
              </a:solidFill>
            </a:endParaRPr>
          </a:p>
        </p:txBody>
      </p:sp>
    </p:spTree>
    <p:extLst>
      <p:ext uri="{BB962C8B-B14F-4D97-AF65-F5344CB8AC3E}">
        <p14:creationId xmlns:p14="http://schemas.microsoft.com/office/powerpoint/2010/main" val="3082771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picture containing stationary, writing implement, pen&#10;&#10;Description automatically generated">
            <a:extLst>
              <a:ext uri="{FF2B5EF4-FFF2-40B4-BE49-F238E27FC236}">
                <a16:creationId xmlns:a16="http://schemas.microsoft.com/office/drawing/2014/main" id="{F119FA86-24F8-4BDB-A4EE-4A3E43FC927B}"/>
              </a:ext>
            </a:extLst>
          </p:cNvPr>
          <p:cNvPicPr>
            <a:picLocks noGrp="1" noChangeAspect="1"/>
          </p:cNvPicPr>
          <p:nvPr>
            <p:ph idx="1"/>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938488" y="643467"/>
            <a:ext cx="8315023" cy="5571066"/>
          </a:xfrm>
          <a:prstGeom prst="rect">
            <a:avLst/>
          </a:prstGeom>
        </p:spPr>
      </p:pic>
      <p:sp>
        <p:nvSpPr>
          <p:cNvPr id="25" name="Rectangle 24">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529949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1828B-B3DE-49F8-AEFF-E6CB86B24856}"/>
              </a:ext>
            </a:extLst>
          </p:cNvPr>
          <p:cNvSpPr>
            <a:spLocks noGrp="1"/>
          </p:cNvSpPr>
          <p:nvPr>
            <p:ph type="title"/>
          </p:nvPr>
        </p:nvSpPr>
        <p:spPr>
          <a:xfrm>
            <a:off x="648930" y="629266"/>
            <a:ext cx="9252154" cy="1223983"/>
          </a:xfrm>
        </p:spPr>
        <p:txBody>
          <a:bodyPr>
            <a:normAutofit/>
          </a:bodyPr>
          <a:lstStyle/>
          <a:p>
            <a:r>
              <a:rPr lang="en-US"/>
              <a:t>Background for Indian Trade</a:t>
            </a:r>
            <a:endParaRPr lang="en-US" dirty="0"/>
          </a:p>
        </p:txBody>
      </p:sp>
      <p:sp>
        <p:nvSpPr>
          <p:cNvPr id="3" name="Content Placeholder 2">
            <a:extLst>
              <a:ext uri="{FF2B5EF4-FFF2-40B4-BE49-F238E27FC236}">
                <a16:creationId xmlns:a16="http://schemas.microsoft.com/office/drawing/2014/main" id="{8B343462-507E-4AC4-BD3F-915E9FCA9BB7}"/>
              </a:ext>
            </a:extLst>
          </p:cNvPr>
          <p:cNvSpPr>
            <a:spLocks noGrp="1"/>
          </p:cNvSpPr>
          <p:nvPr>
            <p:ph idx="1"/>
          </p:nvPr>
        </p:nvSpPr>
        <p:spPr>
          <a:xfrm>
            <a:off x="1103311" y="2052214"/>
            <a:ext cx="4338409" cy="4196185"/>
          </a:xfrm>
        </p:spPr>
        <p:txBody>
          <a:bodyPr>
            <a:normAutofit/>
          </a:bodyPr>
          <a:lstStyle/>
          <a:p>
            <a:pPr>
              <a:lnSpc>
                <a:spcPct val="90000"/>
              </a:lnSpc>
            </a:pPr>
            <a:r>
              <a:rPr lang="en-US" sz="1400" dirty="0"/>
              <a:t>In 1991 there was an Economic Liberalization in India, which refers to the economic liberalizations of the country's economic policies, initiated to make the economy more market- and service-oriented, and expanding the role of private and foreign investment</a:t>
            </a:r>
          </a:p>
          <a:p>
            <a:pPr>
              <a:lnSpc>
                <a:spcPct val="90000"/>
              </a:lnSpc>
            </a:pPr>
            <a:r>
              <a:rPr lang="en-US" sz="1400" dirty="0"/>
              <a:t>Before the 1991 economic liberalization, India was a closed economy due to the average tariffs exceeding 200 percent and the extensive quantitative restrictions on imports</a:t>
            </a:r>
          </a:p>
          <a:p>
            <a:pPr>
              <a:lnSpc>
                <a:spcPct val="90000"/>
              </a:lnSpc>
            </a:pPr>
            <a:r>
              <a:rPr lang="en-US" sz="1400" dirty="0"/>
              <a:t>Foreign investment was strictly restricted to only allow Indian ownership of businesses. Since the liberalization, India's economy has improved mainly due to increased international trade</a:t>
            </a:r>
          </a:p>
        </p:txBody>
      </p:sp>
      <p:pic>
        <p:nvPicPr>
          <p:cNvPr id="5" name="Picture 4">
            <a:extLst>
              <a:ext uri="{FF2B5EF4-FFF2-40B4-BE49-F238E27FC236}">
                <a16:creationId xmlns:a16="http://schemas.microsoft.com/office/drawing/2014/main" id="{D533C337-DDBA-45A0-A57A-25803EF19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1916" y="2617035"/>
            <a:ext cx="5451627" cy="3066540"/>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28088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882D42-C606-4D9C-9DD7-E18A6C5E345B}"/>
              </a:ext>
            </a:extLst>
          </p:cNvPr>
          <p:cNvSpPr>
            <a:spLocks noGrp="1"/>
          </p:cNvSpPr>
          <p:nvPr>
            <p:ph type="title"/>
          </p:nvPr>
        </p:nvSpPr>
        <p:spPr>
          <a:xfrm>
            <a:off x="643855" y="1447800"/>
            <a:ext cx="3108626" cy="4572000"/>
          </a:xfrm>
        </p:spPr>
        <p:txBody>
          <a:bodyPr anchor="ctr">
            <a:normAutofit/>
          </a:bodyPr>
          <a:lstStyle/>
          <a:p>
            <a:r>
              <a:rPr lang="en-US" sz="3200">
                <a:solidFill>
                  <a:srgbClr val="F2F2F2"/>
                </a:solidFill>
              </a:rPr>
              <a:t>Stats on Indian Trade</a:t>
            </a:r>
          </a:p>
        </p:txBody>
      </p:sp>
      <p:sp>
        <p:nvSpPr>
          <p:cNvPr id="12" name="Freeform: Shape 11">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16" name="Rectangle 15">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5C065FEE-3354-417B-A718-F2E214AAB502}"/>
              </a:ext>
            </a:extLst>
          </p:cNvPr>
          <p:cNvGraphicFramePr>
            <a:graphicFrameLocks noGrp="1"/>
          </p:cNvGraphicFramePr>
          <p:nvPr>
            <p:ph idx="1"/>
            <p:extLst>
              <p:ext uri="{D42A27DB-BD31-4B8C-83A1-F6EECF244321}">
                <p14:modId xmlns:p14="http://schemas.microsoft.com/office/powerpoint/2010/main" val="354084073"/>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6949533"/>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7B30F-6961-4053-B1E6-2E0E791A59A9}"/>
              </a:ext>
            </a:extLst>
          </p:cNvPr>
          <p:cNvSpPr>
            <a:spLocks noGrp="1"/>
          </p:cNvSpPr>
          <p:nvPr>
            <p:ph type="title"/>
          </p:nvPr>
        </p:nvSpPr>
        <p:spPr>
          <a:xfrm>
            <a:off x="648930" y="629266"/>
            <a:ext cx="9252154" cy="1223983"/>
          </a:xfrm>
        </p:spPr>
        <p:txBody>
          <a:bodyPr>
            <a:normAutofit/>
          </a:bodyPr>
          <a:lstStyle/>
          <a:p>
            <a:r>
              <a:rPr lang="en-US"/>
              <a:t>About the Data</a:t>
            </a:r>
            <a:endParaRPr lang="en-US" dirty="0"/>
          </a:p>
        </p:txBody>
      </p:sp>
      <p:sp>
        <p:nvSpPr>
          <p:cNvPr id="3" name="Content Placeholder 2">
            <a:extLst>
              <a:ext uri="{FF2B5EF4-FFF2-40B4-BE49-F238E27FC236}">
                <a16:creationId xmlns:a16="http://schemas.microsoft.com/office/drawing/2014/main" id="{A061B465-099A-43E7-ACBE-4B8D59E4B3EB}"/>
              </a:ext>
            </a:extLst>
          </p:cNvPr>
          <p:cNvSpPr>
            <a:spLocks noGrp="1"/>
          </p:cNvSpPr>
          <p:nvPr>
            <p:ph idx="1"/>
          </p:nvPr>
        </p:nvSpPr>
        <p:spPr>
          <a:xfrm>
            <a:off x="1103311" y="2052214"/>
            <a:ext cx="4338409" cy="4196185"/>
          </a:xfrm>
        </p:spPr>
        <p:txBody>
          <a:bodyPr>
            <a:normAutofit/>
          </a:bodyPr>
          <a:lstStyle/>
          <a:p>
            <a:pPr>
              <a:lnSpc>
                <a:spcPct val="90000"/>
              </a:lnSpc>
            </a:pPr>
            <a:r>
              <a:rPr lang="en-US" sz="1600" dirty="0"/>
              <a:t>This dataset includes the commerce data for India for commodities in the HS2 basket</a:t>
            </a:r>
          </a:p>
          <a:p>
            <a:pPr>
              <a:lnSpc>
                <a:spcPct val="90000"/>
              </a:lnSpc>
            </a:pPr>
            <a:endParaRPr lang="en-US" sz="1600" dirty="0"/>
          </a:p>
          <a:p>
            <a:pPr>
              <a:lnSpc>
                <a:spcPct val="90000"/>
              </a:lnSpc>
            </a:pPr>
            <a:r>
              <a:rPr lang="en-US" sz="1600" dirty="0"/>
              <a:t>Consisting of trade values for export and import of commodities in million US$</a:t>
            </a:r>
          </a:p>
          <a:p>
            <a:pPr>
              <a:lnSpc>
                <a:spcPct val="90000"/>
              </a:lnSpc>
            </a:pPr>
            <a:endParaRPr lang="en-US" sz="1600" dirty="0"/>
          </a:p>
          <a:p>
            <a:pPr>
              <a:lnSpc>
                <a:spcPct val="90000"/>
              </a:lnSpc>
            </a:pPr>
            <a:r>
              <a:rPr lang="en-US" sz="1600" dirty="0"/>
              <a:t>The recorded data is within the timeline of 8 years from 2010 to 2018</a:t>
            </a:r>
          </a:p>
          <a:p>
            <a:pPr>
              <a:lnSpc>
                <a:spcPct val="90000"/>
              </a:lnSpc>
            </a:pPr>
            <a:endParaRPr lang="en-US" sz="1600" dirty="0"/>
          </a:p>
          <a:p>
            <a:pPr>
              <a:lnSpc>
                <a:spcPct val="90000"/>
              </a:lnSpc>
            </a:pPr>
            <a:r>
              <a:rPr lang="en-US" sz="1600" dirty="0"/>
              <a:t>It consist of variables </a:t>
            </a:r>
            <a:r>
              <a:rPr lang="en-US" sz="1600" dirty="0" err="1"/>
              <a:t>HSCode</a:t>
            </a:r>
            <a:r>
              <a:rPr lang="en-US" sz="1600" dirty="0"/>
              <a:t>, Commodity, value, country and year</a:t>
            </a:r>
          </a:p>
          <a:p>
            <a:pPr>
              <a:lnSpc>
                <a:spcPct val="90000"/>
              </a:lnSpc>
            </a:pPr>
            <a:endParaRPr lang="en-US" sz="1600" dirty="0"/>
          </a:p>
          <a:p>
            <a:pPr>
              <a:lnSpc>
                <a:spcPct val="90000"/>
              </a:lnSpc>
            </a:pPr>
            <a:endParaRPr lang="en-US" sz="1600" dirty="0"/>
          </a:p>
          <a:p>
            <a:pPr>
              <a:lnSpc>
                <a:spcPct val="90000"/>
              </a:lnSpc>
            </a:pPr>
            <a:endParaRPr lang="en-US" sz="1600" dirty="0"/>
          </a:p>
          <a:p>
            <a:pPr>
              <a:lnSpc>
                <a:spcPct val="90000"/>
              </a:lnSpc>
            </a:pPr>
            <a:endParaRPr lang="en-US" sz="1600" dirty="0"/>
          </a:p>
        </p:txBody>
      </p:sp>
      <p:pic>
        <p:nvPicPr>
          <p:cNvPr id="8" name="Picture 7">
            <a:extLst>
              <a:ext uri="{FF2B5EF4-FFF2-40B4-BE49-F238E27FC236}">
                <a16:creationId xmlns:a16="http://schemas.microsoft.com/office/drawing/2014/main" id="{A87E658E-3008-47B3-BE2B-01E6AE835EC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091916" y="2330825"/>
            <a:ext cx="5451627" cy="3638961"/>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339435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9AFF0A-0385-488E-B534-582467FAE654}"/>
              </a:ext>
            </a:extLst>
          </p:cNvPr>
          <p:cNvSpPr>
            <a:spLocks noGrp="1"/>
          </p:cNvSpPr>
          <p:nvPr>
            <p:ph type="title"/>
          </p:nvPr>
        </p:nvSpPr>
        <p:spPr>
          <a:xfrm>
            <a:off x="643855" y="1447800"/>
            <a:ext cx="3108626" cy="4572000"/>
          </a:xfrm>
        </p:spPr>
        <p:txBody>
          <a:bodyPr anchor="ctr">
            <a:normAutofit/>
          </a:bodyPr>
          <a:lstStyle/>
          <a:p>
            <a:r>
              <a:rPr lang="en-US" sz="3200">
                <a:solidFill>
                  <a:srgbClr val="F2F2F2"/>
                </a:solidFill>
              </a:rPr>
              <a:t>Data Preprocessing</a:t>
            </a:r>
          </a:p>
        </p:txBody>
      </p:sp>
      <p:sp>
        <p:nvSpPr>
          <p:cNvPr id="12" name="Freeform: Shape 11">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16" name="Rectangle 15">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B8FFC1AC-B8A6-4018-B9D3-9704A2C53051}"/>
              </a:ext>
            </a:extLst>
          </p:cNvPr>
          <p:cNvGraphicFramePr>
            <a:graphicFrameLocks noGrp="1"/>
          </p:cNvGraphicFramePr>
          <p:nvPr>
            <p:ph idx="1"/>
            <p:extLst>
              <p:ext uri="{D42A27DB-BD31-4B8C-83A1-F6EECF244321}">
                <p14:modId xmlns:p14="http://schemas.microsoft.com/office/powerpoint/2010/main" val="1884752544"/>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27866531"/>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058B84-BCA7-405E-814F-4F4E6BB5BED7}"/>
              </a:ext>
            </a:extLst>
          </p:cNvPr>
          <p:cNvSpPr>
            <a:spLocks noGrp="1"/>
          </p:cNvSpPr>
          <p:nvPr>
            <p:ph type="title"/>
          </p:nvPr>
        </p:nvSpPr>
        <p:spPr>
          <a:xfrm>
            <a:off x="648930" y="629266"/>
            <a:ext cx="6188190" cy="1622321"/>
          </a:xfrm>
        </p:spPr>
        <p:txBody>
          <a:bodyPr>
            <a:normAutofit/>
          </a:bodyPr>
          <a:lstStyle/>
          <a:p>
            <a:r>
              <a:rPr lang="en-US">
                <a:solidFill>
                  <a:srgbClr val="EBEBEB"/>
                </a:solidFill>
              </a:rPr>
              <a:t>Data Preprocessing</a:t>
            </a:r>
          </a:p>
        </p:txBody>
      </p:sp>
      <p:sp>
        <p:nvSpPr>
          <p:cNvPr id="3" name="Content Placeholder 2">
            <a:extLst>
              <a:ext uri="{FF2B5EF4-FFF2-40B4-BE49-F238E27FC236}">
                <a16:creationId xmlns:a16="http://schemas.microsoft.com/office/drawing/2014/main" id="{495020E7-7065-4A3B-99E4-2E083A54313D}"/>
              </a:ext>
            </a:extLst>
          </p:cNvPr>
          <p:cNvSpPr>
            <a:spLocks noGrp="1"/>
          </p:cNvSpPr>
          <p:nvPr>
            <p:ph idx="1"/>
          </p:nvPr>
        </p:nvSpPr>
        <p:spPr>
          <a:xfrm>
            <a:off x="648930" y="2438400"/>
            <a:ext cx="6188189" cy="3785419"/>
          </a:xfrm>
        </p:spPr>
        <p:txBody>
          <a:bodyPr>
            <a:normAutofit/>
          </a:bodyPr>
          <a:lstStyle/>
          <a:p>
            <a:pPr>
              <a:lnSpc>
                <a:spcPct val="90000"/>
              </a:lnSpc>
            </a:pPr>
            <a:r>
              <a:rPr lang="en-US" sz="1700" dirty="0">
                <a:solidFill>
                  <a:srgbClr val="FFFFFF"/>
                </a:solidFill>
              </a:rPr>
              <a:t>Variable value contains Null Values for both the datasets</a:t>
            </a:r>
          </a:p>
          <a:p>
            <a:pPr>
              <a:lnSpc>
                <a:spcPct val="90000"/>
              </a:lnSpc>
            </a:pPr>
            <a:endParaRPr lang="en-US" sz="1700" dirty="0">
              <a:solidFill>
                <a:srgbClr val="FFFFFF"/>
              </a:solidFill>
            </a:endParaRPr>
          </a:p>
          <a:p>
            <a:pPr>
              <a:lnSpc>
                <a:spcPct val="90000"/>
              </a:lnSpc>
            </a:pPr>
            <a:r>
              <a:rPr lang="en-US" sz="1700" dirty="0">
                <a:solidFill>
                  <a:srgbClr val="FFFFFF"/>
                </a:solidFill>
              </a:rPr>
              <a:t>Value also contains some zero records</a:t>
            </a:r>
          </a:p>
          <a:p>
            <a:pPr>
              <a:lnSpc>
                <a:spcPct val="90000"/>
              </a:lnSpc>
            </a:pPr>
            <a:endParaRPr lang="en-US" sz="1700" dirty="0">
              <a:solidFill>
                <a:srgbClr val="FFFFFF"/>
              </a:solidFill>
            </a:endParaRPr>
          </a:p>
          <a:p>
            <a:pPr>
              <a:lnSpc>
                <a:spcPct val="90000"/>
              </a:lnSpc>
            </a:pPr>
            <a:r>
              <a:rPr lang="en-US" sz="1700" dirty="0">
                <a:solidFill>
                  <a:srgbClr val="FFFFFF"/>
                </a:solidFill>
              </a:rPr>
              <a:t>The country column has a few undefined values</a:t>
            </a:r>
          </a:p>
          <a:p>
            <a:pPr>
              <a:lnSpc>
                <a:spcPct val="90000"/>
              </a:lnSpc>
            </a:pPr>
            <a:endParaRPr lang="en-US" sz="1700" dirty="0">
              <a:solidFill>
                <a:srgbClr val="FFFFFF"/>
              </a:solidFill>
            </a:endParaRPr>
          </a:p>
          <a:p>
            <a:pPr>
              <a:lnSpc>
                <a:spcPct val="90000"/>
              </a:lnSpc>
            </a:pPr>
            <a:r>
              <a:rPr lang="en-US" sz="1700" dirty="0">
                <a:solidFill>
                  <a:srgbClr val="FFFFFF"/>
                </a:solidFill>
              </a:rPr>
              <a:t>The dataset has some duplicate records </a:t>
            </a:r>
          </a:p>
          <a:p>
            <a:pPr>
              <a:lnSpc>
                <a:spcPct val="90000"/>
              </a:lnSpc>
            </a:pPr>
            <a:endParaRPr lang="en-US" sz="1700" dirty="0">
              <a:solidFill>
                <a:srgbClr val="FFFFFF"/>
              </a:solidFill>
            </a:endParaRPr>
          </a:p>
          <a:p>
            <a:pPr>
              <a:lnSpc>
                <a:spcPct val="90000"/>
              </a:lnSpc>
            </a:pPr>
            <a:r>
              <a:rPr lang="en-US" sz="1700" dirty="0">
                <a:solidFill>
                  <a:srgbClr val="FFFFFF"/>
                </a:solidFill>
              </a:rPr>
              <a:t>We deal with these peculiarities by eliminating them</a:t>
            </a:r>
          </a:p>
          <a:p>
            <a:pPr>
              <a:lnSpc>
                <a:spcPct val="90000"/>
              </a:lnSpc>
            </a:pPr>
            <a:endParaRPr lang="en-US" sz="1700" dirty="0">
              <a:solidFill>
                <a:srgbClr val="FFFFFF"/>
              </a:solidFill>
            </a:endParaRPr>
          </a:p>
          <a:p>
            <a:pPr>
              <a:lnSpc>
                <a:spcPct val="90000"/>
              </a:lnSpc>
            </a:pPr>
            <a:endParaRPr lang="en-US" sz="1700" dirty="0">
              <a:solidFill>
                <a:srgbClr val="FFFFFF"/>
              </a:solidFill>
            </a:endParaRP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a:extLst>
              <a:ext uri="{FF2B5EF4-FFF2-40B4-BE49-F238E27FC236}">
                <a16:creationId xmlns:a16="http://schemas.microsoft.com/office/drawing/2014/main" id="{D445914E-D41C-428F-B0DF-48AAEAA13AFE}"/>
              </a:ext>
            </a:extLst>
          </p:cNvPr>
          <p:cNvPicPr>
            <a:picLocks noChangeAspect="1"/>
          </p:cNvPicPr>
          <p:nvPr/>
        </p:nvPicPr>
        <p:blipFill rotWithShape="1">
          <a:blip r:embed="rId3"/>
          <a:srcRect l="26586" r="25105" b="-2"/>
          <a:stretch/>
        </p:blipFill>
        <p:spPr>
          <a:xfrm>
            <a:off x="7229175" y="1"/>
            <a:ext cx="4963245" cy="6858001"/>
          </a:xfrm>
          <a:custGeom>
            <a:avLst/>
            <a:gdLst>
              <a:gd name="connsiteX0" fmla="*/ 1177 w 4963245"/>
              <a:gd name="connsiteY0" fmla="*/ 0 h 6858001"/>
              <a:gd name="connsiteX1" fmla="*/ 1344715 w 4963245"/>
              <a:gd name="connsiteY1" fmla="*/ 0 h 6858001"/>
              <a:gd name="connsiteX2" fmla="*/ 1344715 w 4963245"/>
              <a:gd name="connsiteY2" fmla="*/ 1 h 6858001"/>
              <a:gd name="connsiteX3" fmla="*/ 4963245 w 4963245"/>
              <a:gd name="connsiteY3" fmla="*/ 1 h 6858001"/>
              <a:gd name="connsiteX4" fmla="*/ 4963244 w 4963245"/>
              <a:gd name="connsiteY4" fmla="*/ 6858001 h 6858001"/>
              <a:gd name="connsiteX5" fmla="*/ 900697 w 4963245"/>
              <a:gd name="connsiteY5" fmla="*/ 6858001 h 6858001"/>
              <a:gd name="connsiteX6" fmla="*/ 900697 w 4963245"/>
              <a:gd name="connsiteY6" fmla="*/ 6858000 h 6858001"/>
              <a:gd name="connsiteX7" fmla="*/ 0 w 4963245"/>
              <a:gd name="connsiteY7" fmla="*/ 6858000 h 6858001"/>
              <a:gd name="connsiteX8" fmla="*/ 5883 w 4963245"/>
              <a:gd name="connsiteY8" fmla="*/ 6817538 h 6858001"/>
              <a:gd name="connsiteX9" fmla="*/ 23196 w 4963245"/>
              <a:gd name="connsiteY9" fmla="*/ 6698894 h 6858001"/>
              <a:gd name="connsiteX10" fmla="*/ 35299 w 4963245"/>
              <a:gd name="connsiteY10" fmla="*/ 6612483 h 6858001"/>
              <a:gd name="connsiteX11" fmla="*/ 48073 w 4963245"/>
              <a:gd name="connsiteY11" fmla="*/ 6509613 h 6858001"/>
              <a:gd name="connsiteX12" fmla="*/ 63369 w 4963245"/>
              <a:gd name="connsiteY12" fmla="*/ 6387541 h 6858001"/>
              <a:gd name="connsiteX13" fmla="*/ 79506 w 4963245"/>
              <a:gd name="connsiteY13" fmla="*/ 6252438 h 6858001"/>
              <a:gd name="connsiteX14" fmla="*/ 96483 w 4963245"/>
              <a:gd name="connsiteY14" fmla="*/ 6100191 h 6858001"/>
              <a:gd name="connsiteX15" fmla="*/ 114469 w 4963245"/>
              <a:gd name="connsiteY15" fmla="*/ 5934227 h 6858001"/>
              <a:gd name="connsiteX16" fmla="*/ 132454 w 4963245"/>
              <a:gd name="connsiteY16" fmla="*/ 5753862 h 6858001"/>
              <a:gd name="connsiteX17" fmla="*/ 150776 w 4963245"/>
              <a:gd name="connsiteY17" fmla="*/ 5561838 h 6858001"/>
              <a:gd name="connsiteX18" fmla="*/ 167753 w 4963245"/>
              <a:gd name="connsiteY18" fmla="*/ 5354726 h 6858001"/>
              <a:gd name="connsiteX19" fmla="*/ 184058 w 4963245"/>
              <a:gd name="connsiteY19" fmla="*/ 5138013 h 6858001"/>
              <a:gd name="connsiteX20" fmla="*/ 198849 w 4963245"/>
              <a:gd name="connsiteY20" fmla="*/ 4908956 h 6858001"/>
              <a:gd name="connsiteX21" fmla="*/ 212969 w 4963245"/>
              <a:gd name="connsiteY21" fmla="*/ 4670298 h 6858001"/>
              <a:gd name="connsiteX22" fmla="*/ 226248 w 4963245"/>
              <a:gd name="connsiteY22" fmla="*/ 4421352 h 6858001"/>
              <a:gd name="connsiteX23" fmla="*/ 230955 w 4963245"/>
              <a:gd name="connsiteY23" fmla="*/ 4293793 h 6858001"/>
              <a:gd name="connsiteX24" fmla="*/ 236165 w 4963245"/>
              <a:gd name="connsiteY24" fmla="*/ 4163492 h 6858001"/>
              <a:gd name="connsiteX25" fmla="*/ 241040 w 4963245"/>
              <a:gd name="connsiteY25" fmla="*/ 4031133 h 6858001"/>
              <a:gd name="connsiteX26" fmla="*/ 244234 w 4963245"/>
              <a:gd name="connsiteY26" fmla="*/ 3898087 h 6858001"/>
              <a:gd name="connsiteX27" fmla="*/ 247091 w 4963245"/>
              <a:gd name="connsiteY27" fmla="*/ 3762299 h 6858001"/>
              <a:gd name="connsiteX28" fmla="*/ 250117 w 4963245"/>
              <a:gd name="connsiteY28" fmla="*/ 3625139 h 6858001"/>
              <a:gd name="connsiteX29" fmla="*/ 252134 w 4963245"/>
              <a:gd name="connsiteY29" fmla="*/ 3485236 h 6858001"/>
              <a:gd name="connsiteX30" fmla="*/ 252134 w 4963245"/>
              <a:gd name="connsiteY30" fmla="*/ 3343961 h 6858001"/>
              <a:gd name="connsiteX31" fmla="*/ 253142 w 4963245"/>
              <a:gd name="connsiteY31" fmla="*/ 3201315 h 6858001"/>
              <a:gd name="connsiteX32" fmla="*/ 252134 w 4963245"/>
              <a:gd name="connsiteY32" fmla="*/ 3057297 h 6858001"/>
              <a:gd name="connsiteX33" fmla="*/ 250117 w 4963245"/>
              <a:gd name="connsiteY33" fmla="*/ 2911221 h 6858001"/>
              <a:gd name="connsiteX34" fmla="*/ 248268 w 4963245"/>
              <a:gd name="connsiteY34" fmla="*/ 2765146 h 6858001"/>
              <a:gd name="connsiteX35" fmla="*/ 244234 w 4963245"/>
              <a:gd name="connsiteY35" fmla="*/ 2617013 h 6858001"/>
              <a:gd name="connsiteX36" fmla="*/ 240032 w 4963245"/>
              <a:gd name="connsiteY36" fmla="*/ 2467509 h 6858001"/>
              <a:gd name="connsiteX37" fmla="*/ 235157 w 4963245"/>
              <a:gd name="connsiteY37" fmla="*/ 2318004 h 6858001"/>
              <a:gd name="connsiteX38" fmla="*/ 228266 w 4963245"/>
              <a:gd name="connsiteY38" fmla="*/ 2167128 h 6858001"/>
              <a:gd name="connsiteX39" fmla="*/ 220029 w 4963245"/>
              <a:gd name="connsiteY39" fmla="*/ 2014881 h 6858001"/>
              <a:gd name="connsiteX40" fmla="*/ 212129 w 4963245"/>
              <a:gd name="connsiteY40" fmla="*/ 1861947 h 6858001"/>
              <a:gd name="connsiteX41" fmla="*/ 202044 w 4963245"/>
              <a:gd name="connsiteY41" fmla="*/ 1709014 h 6858001"/>
              <a:gd name="connsiteX42" fmla="*/ 189941 w 4963245"/>
              <a:gd name="connsiteY42" fmla="*/ 1554023 h 6858001"/>
              <a:gd name="connsiteX43" fmla="*/ 177839 w 4963245"/>
              <a:gd name="connsiteY43" fmla="*/ 1401090 h 6858001"/>
              <a:gd name="connsiteX44" fmla="*/ 163887 w 4963245"/>
              <a:gd name="connsiteY44" fmla="*/ 1245413 h 6858001"/>
              <a:gd name="connsiteX45" fmla="*/ 148591 w 4963245"/>
              <a:gd name="connsiteY45" fmla="*/ 1089051 h 6858001"/>
              <a:gd name="connsiteX46" fmla="*/ 132455 w 4963245"/>
              <a:gd name="connsiteY46" fmla="*/ 934746 h 6858001"/>
              <a:gd name="connsiteX47" fmla="*/ 113629 w 4963245"/>
              <a:gd name="connsiteY47" fmla="*/ 778383 h 6858001"/>
              <a:gd name="connsiteX48" fmla="*/ 93458 w 4963245"/>
              <a:gd name="connsiteY48" fmla="*/ 622707 h 6858001"/>
              <a:gd name="connsiteX49" fmla="*/ 73455 w 4963245"/>
              <a:gd name="connsiteY49" fmla="*/ 466344 h 6858001"/>
              <a:gd name="connsiteX50" fmla="*/ 50091 w 4963245"/>
              <a:gd name="connsiteY50" fmla="*/ 310668 h 6858001"/>
              <a:gd name="connsiteX51" fmla="*/ 26222 w 4963245"/>
              <a:gd name="connsiteY51" fmla="*/ 15567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3258685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F2C5E-B127-446D-A9AE-C398B0A20D75}"/>
              </a:ext>
            </a:extLst>
          </p:cNvPr>
          <p:cNvSpPr>
            <a:spLocks noGrp="1"/>
          </p:cNvSpPr>
          <p:nvPr>
            <p:ph type="title"/>
          </p:nvPr>
        </p:nvSpPr>
        <p:spPr>
          <a:xfrm>
            <a:off x="5282381" y="629266"/>
            <a:ext cx="4767471" cy="1641986"/>
          </a:xfrm>
        </p:spPr>
        <p:txBody>
          <a:bodyPr>
            <a:normAutofit/>
          </a:bodyPr>
          <a:lstStyle/>
          <a:p>
            <a:r>
              <a:rPr lang="en-US"/>
              <a:t>Descriptive Statistics</a:t>
            </a:r>
            <a:endParaRPr lang="en-US" dirty="0"/>
          </a:p>
        </p:txBody>
      </p:sp>
      <p:pic>
        <p:nvPicPr>
          <p:cNvPr id="23" name="Picture 4">
            <a:extLst>
              <a:ext uri="{FF2B5EF4-FFF2-40B4-BE49-F238E27FC236}">
                <a16:creationId xmlns:a16="http://schemas.microsoft.com/office/drawing/2014/main" id="{19403893-9EBD-4D72-8B4F-8B67083942D8}"/>
              </a:ext>
            </a:extLst>
          </p:cNvPr>
          <p:cNvPicPr>
            <a:picLocks noChangeAspect="1"/>
          </p:cNvPicPr>
          <p:nvPr/>
        </p:nvPicPr>
        <p:blipFill rotWithShape="1">
          <a:blip r:embed="rId3"/>
          <a:srcRect l="23248" r="34514"/>
          <a:stretch/>
        </p:blipFill>
        <p:spPr>
          <a:xfrm>
            <a:off x="-1" y="10"/>
            <a:ext cx="4634680" cy="6857990"/>
          </a:xfrm>
          <a:prstGeom prst="rect">
            <a:avLst/>
          </a:prstGeom>
        </p:spPr>
      </p:pic>
      <p:sp>
        <p:nvSpPr>
          <p:cNvPr id="24" name="Content Placeholder 2">
            <a:extLst>
              <a:ext uri="{FF2B5EF4-FFF2-40B4-BE49-F238E27FC236}">
                <a16:creationId xmlns:a16="http://schemas.microsoft.com/office/drawing/2014/main" id="{73AB6AC2-9CFB-492B-A77E-4389CA59F88B}"/>
              </a:ext>
            </a:extLst>
          </p:cNvPr>
          <p:cNvSpPr>
            <a:spLocks noGrp="1"/>
          </p:cNvSpPr>
          <p:nvPr>
            <p:ph idx="1"/>
          </p:nvPr>
        </p:nvSpPr>
        <p:spPr>
          <a:xfrm>
            <a:off x="5282381" y="2438400"/>
            <a:ext cx="4767471" cy="3809999"/>
          </a:xfrm>
        </p:spPr>
        <p:txBody>
          <a:bodyPr>
            <a:normAutofit/>
          </a:bodyPr>
          <a:lstStyle/>
          <a:p>
            <a:pPr>
              <a:lnSpc>
                <a:spcPct val="90000"/>
              </a:lnSpc>
            </a:pPr>
            <a:r>
              <a:rPr lang="en-US" sz="1400" dirty="0" err="1"/>
              <a:t>HSCode</a:t>
            </a:r>
            <a:r>
              <a:rPr lang="en-US" sz="1400" dirty="0"/>
              <a:t> for both the sets indicates that data is under 1 to 99</a:t>
            </a:r>
          </a:p>
          <a:p>
            <a:pPr>
              <a:lnSpc>
                <a:spcPct val="90000"/>
              </a:lnSpc>
            </a:pPr>
            <a:endParaRPr lang="en-US" sz="1400" dirty="0"/>
          </a:p>
          <a:p>
            <a:pPr>
              <a:lnSpc>
                <a:spcPct val="90000"/>
              </a:lnSpc>
            </a:pPr>
            <a:r>
              <a:rPr lang="en-US" sz="1400" dirty="0"/>
              <a:t>The value column in Import and Export data shows a considerable outlier as 75 % data is below 3.7 and 4.9, and the maximum is 19805, and 32781 respectively seems some items category are costly. Also, min is zero as some export maybe two small to roundoff in two decimals</a:t>
            </a:r>
          </a:p>
          <a:p>
            <a:pPr>
              <a:lnSpc>
                <a:spcPct val="90000"/>
              </a:lnSpc>
            </a:pPr>
            <a:endParaRPr lang="en-US" sz="1400" dirty="0"/>
          </a:p>
          <a:p>
            <a:pPr>
              <a:lnSpc>
                <a:spcPct val="90000"/>
              </a:lnSpc>
            </a:pPr>
            <a:r>
              <a:rPr lang="en-US" sz="1400" dirty="0"/>
              <a:t>Export files have 137023 rows of data</a:t>
            </a:r>
          </a:p>
          <a:p>
            <a:pPr>
              <a:lnSpc>
                <a:spcPct val="90000"/>
              </a:lnSpc>
            </a:pPr>
            <a:endParaRPr lang="en-US" sz="1400" dirty="0"/>
          </a:p>
          <a:p>
            <a:pPr>
              <a:lnSpc>
                <a:spcPct val="90000"/>
              </a:lnSpc>
            </a:pPr>
            <a:r>
              <a:rPr lang="en-US" sz="1400" dirty="0"/>
              <a:t>Import files around have 67799 rows of data</a:t>
            </a:r>
          </a:p>
          <a:p>
            <a:pPr>
              <a:lnSpc>
                <a:spcPct val="90000"/>
              </a:lnSpc>
            </a:pPr>
            <a:endParaRPr lang="en-US" sz="1400" dirty="0"/>
          </a:p>
        </p:txBody>
      </p:sp>
    </p:spTree>
    <p:extLst>
      <p:ext uri="{BB962C8B-B14F-4D97-AF65-F5344CB8AC3E}">
        <p14:creationId xmlns:p14="http://schemas.microsoft.com/office/powerpoint/2010/main" val="2925996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E55E8F-D025-487C-A479-A0733D950D65}"/>
              </a:ext>
            </a:extLst>
          </p:cNvPr>
          <p:cNvSpPr>
            <a:spLocks noGrp="1"/>
          </p:cNvSpPr>
          <p:nvPr>
            <p:ph type="title"/>
          </p:nvPr>
        </p:nvSpPr>
        <p:spPr>
          <a:xfrm>
            <a:off x="526342" y="411099"/>
            <a:ext cx="3108626" cy="1444752"/>
          </a:xfrm>
        </p:spPr>
        <p:txBody>
          <a:bodyPr anchor="b">
            <a:normAutofit/>
          </a:bodyPr>
          <a:lstStyle/>
          <a:p>
            <a:r>
              <a:rPr lang="en-US" sz="3200" dirty="0">
                <a:solidFill>
                  <a:srgbClr val="EBEBEB"/>
                </a:solidFill>
              </a:rPr>
              <a:t>Analyzing Imports</a:t>
            </a:r>
          </a:p>
        </p:txBody>
      </p:sp>
      <p:sp>
        <p:nvSpPr>
          <p:cNvPr id="15"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7" name="Freeform: Shape 16">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19" name="Rectangle 18">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9E85D06-EA65-4835-8328-24A15529F46B}"/>
              </a:ext>
            </a:extLst>
          </p:cNvPr>
          <p:cNvSpPr>
            <a:spLocks noGrp="1"/>
          </p:cNvSpPr>
          <p:nvPr>
            <p:ph idx="1"/>
          </p:nvPr>
        </p:nvSpPr>
        <p:spPr>
          <a:xfrm>
            <a:off x="405551" y="2045210"/>
            <a:ext cx="3108057" cy="2947415"/>
          </a:xfrm>
        </p:spPr>
        <p:txBody>
          <a:bodyPr>
            <a:noAutofit/>
          </a:bodyPr>
          <a:lstStyle/>
          <a:p>
            <a:r>
              <a:rPr lang="en-US" sz="1600" dirty="0">
                <a:solidFill>
                  <a:srgbClr val="FFFFFF"/>
                </a:solidFill>
              </a:rPr>
              <a:t>Registering 98 commodities  during the import transactions</a:t>
            </a:r>
          </a:p>
          <a:p>
            <a:endParaRPr lang="en-US" sz="1600" dirty="0">
              <a:solidFill>
                <a:srgbClr val="FFFFFF"/>
              </a:solidFill>
            </a:endParaRPr>
          </a:p>
          <a:p>
            <a:r>
              <a:rPr lang="en-US" sz="1600" dirty="0">
                <a:solidFill>
                  <a:srgbClr val="FFFFFF"/>
                </a:solidFill>
              </a:rPr>
              <a:t>Figure depicts the most popular imported commodities within India based on their quantities</a:t>
            </a:r>
          </a:p>
          <a:p>
            <a:endParaRPr lang="en-US" sz="1600" dirty="0">
              <a:solidFill>
                <a:srgbClr val="FFFFFF"/>
              </a:solidFill>
            </a:endParaRPr>
          </a:p>
          <a:p>
            <a:r>
              <a:rPr lang="en-US" sz="1600" dirty="0">
                <a:solidFill>
                  <a:srgbClr val="FFFFFF"/>
                </a:solidFill>
              </a:rPr>
              <a:t>Top 3 being Electrical Machinery, Nuclear Reactors and Plastic and similar articles </a:t>
            </a:r>
          </a:p>
          <a:p>
            <a:endParaRPr lang="en-US" sz="1600" dirty="0">
              <a:solidFill>
                <a:srgbClr val="FFFFFF"/>
              </a:solidFill>
            </a:endParaRPr>
          </a:p>
          <a:p>
            <a:endParaRPr lang="en-US" sz="1600" dirty="0">
              <a:solidFill>
                <a:srgbClr val="FFFFFF"/>
              </a:solidFill>
            </a:endParaRPr>
          </a:p>
        </p:txBody>
      </p:sp>
      <p:pic>
        <p:nvPicPr>
          <p:cNvPr id="8" name="Picture 7" descr="A close up of a logo&#10;&#10;Description automatically generated">
            <a:extLst>
              <a:ext uri="{FF2B5EF4-FFF2-40B4-BE49-F238E27FC236}">
                <a16:creationId xmlns:a16="http://schemas.microsoft.com/office/drawing/2014/main" id="{0A1C44F6-D3A5-40D3-B043-7B5C9B595A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3211" y="1143000"/>
            <a:ext cx="6841087" cy="5153025"/>
          </a:xfrm>
          <a:prstGeom prst="rect">
            <a:avLst/>
          </a:prstGeom>
          <a:effectLst/>
        </p:spPr>
      </p:pic>
    </p:spTree>
    <p:extLst>
      <p:ext uri="{BB962C8B-B14F-4D97-AF65-F5344CB8AC3E}">
        <p14:creationId xmlns:p14="http://schemas.microsoft.com/office/powerpoint/2010/main" val="3157685702"/>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otalTime>4679</TotalTime>
  <Words>1158</Words>
  <Application>Microsoft Office PowerPoint</Application>
  <PresentationFormat>Widescreen</PresentationFormat>
  <Paragraphs>121</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Century Gothic</vt:lpstr>
      <vt:lpstr>Wingdings 3</vt:lpstr>
      <vt:lpstr>Ion</vt:lpstr>
      <vt:lpstr>Import and Export of Indian Trade</vt:lpstr>
      <vt:lpstr>Analyzing the nooks and crannies of Indian Foreign Trade</vt:lpstr>
      <vt:lpstr>Background for Indian Trade</vt:lpstr>
      <vt:lpstr>Stats on Indian Trade</vt:lpstr>
      <vt:lpstr>About the Data</vt:lpstr>
      <vt:lpstr>Data Preprocessing</vt:lpstr>
      <vt:lpstr>Data Preprocessing</vt:lpstr>
      <vt:lpstr>Descriptive Statistics</vt:lpstr>
      <vt:lpstr>Analyzing Imports</vt:lpstr>
      <vt:lpstr>Analyzing Imports</vt:lpstr>
      <vt:lpstr>Analyzing Exports </vt:lpstr>
      <vt:lpstr>Analyzing Exports</vt:lpstr>
      <vt:lpstr>Comparative interpretation of Indian Export and Import trend from 2010 till the year 2018</vt:lpstr>
      <vt:lpstr>Trade Deficit</vt:lpstr>
      <vt:lpstr>Tackling the Issue</vt:lpstr>
      <vt:lpstr>Tackling the Issue</vt:lpstr>
      <vt:lpstr>Tackling the issue</vt:lpstr>
      <vt:lpstr>Suggestions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the nooks and crannies of Indian Foreign Trade</dc:title>
  <dc:creator>Vipul Pawar</dc:creator>
  <cp:lastModifiedBy>Vipul Pawar</cp:lastModifiedBy>
  <cp:revision>6</cp:revision>
  <dcterms:created xsi:type="dcterms:W3CDTF">2019-12-08T16:32:05Z</dcterms:created>
  <dcterms:modified xsi:type="dcterms:W3CDTF">2020-03-04T09:17:19Z</dcterms:modified>
</cp:coreProperties>
</file>